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402" r:id="rId2"/>
    <p:sldId id="379" r:id="rId3"/>
    <p:sldId id="380" r:id="rId4"/>
    <p:sldId id="381" r:id="rId5"/>
    <p:sldId id="382" r:id="rId6"/>
    <p:sldId id="383" r:id="rId7"/>
    <p:sldId id="410" r:id="rId8"/>
    <p:sldId id="385" r:id="rId9"/>
    <p:sldId id="386" r:id="rId10"/>
    <p:sldId id="411" r:id="rId11"/>
    <p:sldId id="387" r:id="rId12"/>
    <p:sldId id="388" r:id="rId13"/>
    <p:sldId id="389" r:id="rId14"/>
    <p:sldId id="390" r:id="rId15"/>
    <p:sldId id="413" r:id="rId16"/>
    <p:sldId id="412" r:id="rId17"/>
    <p:sldId id="392" r:id="rId18"/>
    <p:sldId id="393" r:id="rId19"/>
    <p:sldId id="394" r:id="rId20"/>
    <p:sldId id="395" r:id="rId21"/>
    <p:sldId id="396" r:id="rId22"/>
    <p:sldId id="397" r:id="rId23"/>
    <p:sldId id="398" r:id="rId24"/>
    <p:sldId id="399" r:id="rId25"/>
    <p:sldId id="400" r:id="rId26"/>
    <p:sldId id="404" r:id="rId27"/>
    <p:sldId id="405" r:id="rId28"/>
    <p:sldId id="406" r:id="rId29"/>
    <p:sldId id="407" r:id="rId30"/>
    <p:sldId id="408" r:id="rId31"/>
    <p:sldId id="409" r:id="rId32"/>
    <p:sldId id="414" r:id="rId33"/>
    <p:sldId id="403" r:id="rId34"/>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97" autoAdjust="0"/>
    <p:restoredTop sz="55240" autoAdjust="0"/>
  </p:normalViewPr>
  <p:slideViewPr>
    <p:cSldViewPr>
      <p:cViewPr varScale="1">
        <p:scale>
          <a:sx n="58" d="100"/>
          <a:sy n="58" d="100"/>
        </p:scale>
        <p:origin x="-1524" y="-96"/>
      </p:cViewPr>
      <p:guideLst>
        <p:guide orient="horz" pos="2160"/>
        <p:guide pos="2880"/>
      </p:guideLst>
    </p:cSldViewPr>
  </p:slideViewPr>
  <p:notesTextViewPr>
    <p:cViewPr>
      <p:scale>
        <a:sx n="1" d="1"/>
        <a:sy n="1" d="1"/>
      </p:scale>
      <p:origin x="0" y="0"/>
    </p:cViewPr>
  </p:notesTextViewPr>
  <p:sorterViewPr>
    <p:cViewPr>
      <p:scale>
        <a:sx n="100" d="100"/>
        <a:sy n="100" d="100"/>
      </p:scale>
      <p:origin x="0" y="305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6038" y="0"/>
            <a:ext cx="2949575" cy="496888"/>
          </a:xfrm>
          <a:prstGeom prst="rect">
            <a:avLst/>
          </a:prstGeom>
        </p:spPr>
        <p:txBody>
          <a:bodyPr vert="horz" lIns="91440" tIns="45720" rIns="91440" bIns="45720" rtlCol="0"/>
          <a:lstStyle>
            <a:lvl1pPr algn="r">
              <a:defRPr sz="1200"/>
            </a:lvl1pPr>
          </a:lstStyle>
          <a:p>
            <a:fld id="{C7F2EA3E-2435-45BB-AAA0-D855A85247C5}" type="datetimeFigureOut">
              <a:rPr lang="en-GB" smtClean="0"/>
              <a:t>29/07/2019</a:t>
            </a:fld>
            <a:endParaRPr lang="en-GB"/>
          </a:p>
        </p:txBody>
      </p:sp>
      <p:sp>
        <p:nvSpPr>
          <p:cNvPr id="4" name="Footer Placeholder 3"/>
          <p:cNvSpPr>
            <a:spLocks noGrp="1"/>
          </p:cNvSpPr>
          <p:nvPr>
            <p:ph type="ftr" sz="quarter" idx="2"/>
          </p:nvPr>
        </p:nvSpPr>
        <p:spPr>
          <a:xfrm>
            <a:off x="0" y="9440863"/>
            <a:ext cx="2949575" cy="4968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6038" y="9440863"/>
            <a:ext cx="2949575" cy="496887"/>
          </a:xfrm>
          <a:prstGeom prst="rect">
            <a:avLst/>
          </a:prstGeom>
        </p:spPr>
        <p:txBody>
          <a:bodyPr vert="horz" lIns="91440" tIns="45720" rIns="91440" bIns="45720" rtlCol="0" anchor="b"/>
          <a:lstStyle>
            <a:lvl1pPr algn="r">
              <a:defRPr sz="1200"/>
            </a:lvl1pPr>
          </a:lstStyle>
          <a:p>
            <a:fld id="{5DA2658F-832F-4296-8A26-25C1DFBBB706}" type="slidenum">
              <a:rPr lang="en-GB" smtClean="0"/>
              <a:t>‹#›</a:t>
            </a:fld>
            <a:endParaRPr lang="en-GB"/>
          </a:p>
        </p:txBody>
      </p:sp>
    </p:spTree>
    <p:extLst>
      <p:ext uri="{BB962C8B-B14F-4D97-AF65-F5344CB8AC3E}">
        <p14:creationId xmlns:p14="http://schemas.microsoft.com/office/powerpoint/2010/main" val="21244260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C28F1688-04BB-46CA-9410-1F0C31927682}" type="datetimeFigureOut">
              <a:rPr lang="en-GB" smtClean="0"/>
              <a:t>29/07/2019</a:t>
            </a:fld>
            <a:endParaRPr lang="en-GB"/>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1E417B21-C611-4B32-9563-72CDA6DC204C}" type="slidenum">
              <a:rPr lang="en-GB" smtClean="0"/>
              <a:t>‹#›</a:t>
            </a:fld>
            <a:endParaRPr lang="en-GB"/>
          </a:p>
        </p:txBody>
      </p:sp>
    </p:spTree>
    <p:extLst>
      <p:ext uri="{BB962C8B-B14F-4D97-AF65-F5344CB8AC3E}">
        <p14:creationId xmlns:p14="http://schemas.microsoft.com/office/powerpoint/2010/main" val="4196977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919163" y="746125"/>
            <a:ext cx="4968875" cy="3725863"/>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0721" y="4721187"/>
            <a:ext cx="5445760" cy="447270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group will need the following materials: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A copy of the Working Memory Key Messages poster</a:t>
            </a: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Each participant will need the following materials:</a:t>
            </a:r>
          </a:p>
          <a:p>
            <a:pPr marL="171450" marR="0" lvl="0" indent="-171450" algn="l" rtl="0">
              <a:spcBef>
                <a:spcPts val="0"/>
              </a:spcBef>
              <a:spcAft>
                <a:spcPts val="0"/>
              </a:spcAft>
              <a:buFont typeface="Wingdings" panose="05000000000000000000" pitchFamily="2" charset="2"/>
              <a:buChar char="§"/>
            </a:pPr>
            <a:r>
              <a:rPr lang="en-GB" sz="1200" b="0" i="0" u="none" strike="noStrike" cap="none" baseline="0" dirty="0" smtClean="0">
                <a:solidFill>
                  <a:schemeClr val="dk1"/>
                </a:solidFill>
                <a:latin typeface="Calibri"/>
                <a:ea typeface="Calibri"/>
                <a:cs typeface="Calibri"/>
                <a:sym typeface="Calibri"/>
              </a:rPr>
              <a:t>Working Memory Overload Observations handout</a:t>
            </a:r>
          </a:p>
          <a:p>
            <a:pPr marL="0" marR="0" lvl="0" indent="0" algn="l" rtl="0">
              <a:spcBef>
                <a:spcPts val="0"/>
              </a:spcBef>
              <a:spcAft>
                <a:spcPts val="0"/>
              </a:spcAft>
              <a:buFont typeface="Wingdings" panose="05000000000000000000" pitchFamily="2" charset="2"/>
              <a:buNone/>
            </a:pPr>
            <a:endParaRPr lang="en-GB" sz="1200" b="1" i="0" u="none" strike="noStrike" cap="none" baseline="0" dirty="0" smtClean="0">
              <a:solidFill>
                <a:schemeClr val="dk1"/>
              </a:solidFill>
              <a:latin typeface="Calibri"/>
              <a:ea typeface="Calibri"/>
              <a:cs typeface="Calibri"/>
              <a:sym typeface="Calibri"/>
            </a:endParaRPr>
          </a:p>
          <a:p>
            <a:pPr marL="0" marR="0" lvl="0" indent="0" algn="l" rtl="0">
              <a:spcBef>
                <a:spcPts val="0"/>
              </a:spcBef>
              <a:spcAft>
                <a:spcPts val="0"/>
              </a:spcAft>
              <a:buFont typeface="Wingdings" panose="05000000000000000000" pitchFamily="2" charset="2"/>
              <a:buNone/>
            </a:pPr>
            <a:r>
              <a:rPr lang="en-GB" sz="1200" b="1" i="0" u="none" strike="noStrike" cap="none" baseline="0" dirty="0" smtClean="0">
                <a:solidFill>
                  <a:schemeClr val="dk1"/>
                </a:solidFill>
                <a:latin typeface="Calibri"/>
                <a:ea typeface="Calibri"/>
                <a:cs typeface="Calibri"/>
                <a:sym typeface="Calibri"/>
              </a:rPr>
              <a:t>Slide timings:</a:t>
            </a:r>
          </a:p>
          <a:p>
            <a:pPr marL="171450" marR="0" lvl="0" indent="-171450" algn="l" rtl="0">
              <a:spcBef>
                <a:spcPts val="0"/>
              </a:spcBef>
              <a:spcAft>
                <a:spcPts val="0"/>
              </a:spcAft>
              <a:buFont typeface="Arial" panose="020B0604020202020204" pitchFamily="34" charset="0"/>
              <a:buChar char="•"/>
            </a:pPr>
            <a:r>
              <a:rPr lang="en-GB" sz="1200" b="1" i="0" u="none" strike="noStrike" cap="none" dirty="0" smtClean="0">
                <a:solidFill>
                  <a:schemeClr val="dk1"/>
                </a:solidFill>
                <a:latin typeface="Calibri"/>
                <a:ea typeface="Calibri"/>
                <a:cs typeface="Calibri"/>
                <a:sym typeface="Calibri"/>
              </a:rPr>
              <a:t>Slides 1-8</a:t>
            </a:r>
            <a:r>
              <a:rPr lang="en-GB" sz="1200" b="1" i="0" u="none" strike="noStrike" cap="none" baseline="0" dirty="0" smtClean="0">
                <a:solidFill>
                  <a:schemeClr val="dk1"/>
                </a:solidFill>
                <a:latin typeface="Calibri"/>
                <a:ea typeface="Calibri"/>
                <a:cs typeface="Calibri"/>
                <a:sym typeface="Calibri"/>
              </a:rPr>
              <a:t>: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9-12: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13-17: </a:t>
            </a:r>
            <a:r>
              <a:rPr lang="en-GB" sz="1200" b="0" i="0" u="none" strike="noStrike" cap="none" baseline="0" dirty="0" smtClean="0">
                <a:solidFill>
                  <a:schemeClr val="dk1"/>
                </a:solidFill>
                <a:latin typeface="Calibri"/>
                <a:ea typeface="Calibri"/>
                <a:cs typeface="Calibri"/>
                <a:sym typeface="Calibri"/>
              </a:rPr>
              <a:t>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18-21: </a:t>
            </a:r>
            <a:r>
              <a:rPr lang="en-GB" sz="1200" b="0" i="0" u="none" strike="noStrike" cap="none" baseline="0" dirty="0" smtClean="0">
                <a:solidFill>
                  <a:schemeClr val="dk1"/>
                </a:solidFill>
                <a:latin typeface="Calibri"/>
                <a:ea typeface="Calibri"/>
                <a:cs typeface="Calibri"/>
                <a:sym typeface="Calibri"/>
              </a:rPr>
              <a:t>10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22-24: </a:t>
            </a:r>
            <a:r>
              <a:rPr lang="en-GB" sz="1200" b="0" i="0" u="none" strike="noStrike" cap="none" baseline="0" dirty="0" smtClean="0">
                <a:solidFill>
                  <a:schemeClr val="dk1"/>
                </a:solidFill>
                <a:latin typeface="Calibri"/>
                <a:ea typeface="Calibri"/>
                <a:cs typeface="Calibri"/>
                <a:sym typeface="Calibri"/>
              </a:rPr>
              <a:t>15 minutes</a:t>
            </a:r>
          </a:p>
          <a:p>
            <a:pPr marL="171450" marR="0" lvl="0" indent="-171450" algn="l" rtl="0">
              <a:spcBef>
                <a:spcPts val="0"/>
              </a:spcBef>
              <a:spcAft>
                <a:spcPts val="0"/>
              </a:spcAft>
              <a:buFont typeface="Arial" panose="020B0604020202020204" pitchFamily="34" charset="0"/>
              <a:buChar char="•"/>
            </a:pPr>
            <a:r>
              <a:rPr lang="en-GB" sz="1200" b="1" i="0" u="none" strike="noStrike" cap="none" baseline="0" dirty="0" smtClean="0">
                <a:solidFill>
                  <a:schemeClr val="dk1"/>
                </a:solidFill>
                <a:latin typeface="Calibri"/>
                <a:ea typeface="Calibri"/>
                <a:cs typeface="Calibri"/>
                <a:sym typeface="Calibri"/>
              </a:rPr>
              <a:t>Slides 25-32: </a:t>
            </a:r>
            <a:r>
              <a:rPr lang="en-GB" sz="1200" b="0" i="0" u="none" strike="noStrike" cap="none" baseline="0" dirty="0" smtClean="0">
                <a:solidFill>
                  <a:schemeClr val="dk1"/>
                </a:solidFill>
                <a:latin typeface="Calibri"/>
                <a:ea typeface="Calibri"/>
                <a:cs typeface="Calibri"/>
                <a:sym typeface="Calibri"/>
              </a:rPr>
              <a:t>10 minutes</a:t>
            </a:r>
            <a:endParaRPr lang="en-GB" sz="1200" b="1" i="0" u="none" strike="noStrike" cap="none" dirty="0" smtClean="0">
              <a:solidFill>
                <a:schemeClr val="dk1"/>
              </a:solidFill>
              <a:latin typeface="Calibri"/>
              <a:ea typeface="Calibri"/>
              <a:cs typeface="Calibri"/>
              <a:sym typeface="Calibri"/>
            </a:endParaRPr>
          </a:p>
          <a:p>
            <a:pPr marL="171450" marR="0" lvl="0" indent="-171450" algn="l" rtl="0">
              <a:spcBef>
                <a:spcPts val="0"/>
              </a:spcBef>
              <a:spcAft>
                <a:spcPts val="0"/>
              </a:spcAft>
              <a:buFont typeface="Arial" panose="020B0604020202020204" pitchFamily="34" charset="0"/>
              <a:buChar char="•"/>
            </a:pPr>
            <a:r>
              <a:rPr lang="en-GB" sz="1200" b="1" i="0" u="none" strike="noStrike" cap="none" dirty="0" smtClean="0">
                <a:solidFill>
                  <a:schemeClr val="dk1"/>
                </a:solidFill>
                <a:latin typeface="Calibri"/>
                <a:ea typeface="Calibri"/>
                <a:cs typeface="Calibri"/>
                <a:sym typeface="Calibri"/>
              </a:rPr>
              <a:t>Slides 33</a:t>
            </a:r>
            <a:r>
              <a:rPr lang="en-GB" sz="1200" b="1" i="0" u="none" strike="noStrike" cap="none" baseline="0" dirty="0" smtClean="0">
                <a:solidFill>
                  <a:schemeClr val="dk1"/>
                </a:solidFill>
                <a:latin typeface="Calibri"/>
                <a:ea typeface="Calibri"/>
                <a:cs typeface="Calibri"/>
                <a:sym typeface="Calibri"/>
              </a:rPr>
              <a:t>: </a:t>
            </a:r>
            <a:r>
              <a:rPr lang="en-GB" sz="1200" b="0" i="0" u="none" strike="noStrike" cap="none" baseline="0" dirty="0" smtClean="0">
                <a:solidFill>
                  <a:schemeClr val="dk1"/>
                </a:solidFill>
                <a:latin typeface="Calibri"/>
                <a:ea typeface="Calibri"/>
                <a:cs typeface="Calibri"/>
                <a:sym typeface="Calibri"/>
              </a:rPr>
              <a:t>5 minutes</a:t>
            </a:r>
            <a:endParaRPr sz="1200" b="1" i="0" u="none" strike="noStrike" cap="none" dirty="0">
              <a:solidFill>
                <a:schemeClr val="dk1"/>
              </a:solidFill>
              <a:latin typeface="Calibri"/>
              <a:ea typeface="Calibri"/>
              <a:cs typeface="Calibri"/>
              <a:sym typeface="Calibri"/>
            </a:endParaRPr>
          </a:p>
        </p:txBody>
      </p:sp>
      <p:sp>
        <p:nvSpPr>
          <p:cNvPr id="87" name="Shape 87"/>
          <p:cNvSpPr txBox="1">
            <a:spLocks noGrp="1"/>
          </p:cNvSpPr>
          <p:nvPr>
            <p:ph type="sldNum" idx="12"/>
          </p:nvPr>
        </p:nvSpPr>
        <p:spPr>
          <a:xfrm>
            <a:off x="3855839" y="9440647"/>
            <a:ext cx="2949787" cy="49696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GB" sz="1200" b="0" i="0" u="none" strike="noStrike" cap="none">
                <a:solidFill>
                  <a:schemeClr val="dk1"/>
                </a:solidFill>
                <a:latin typeface="Calibri"/>
                <a:ea typeface="Calibri"/>
                <a:cs typeface="Calibri"/>
                <a:sym typeface="Calibri"/>
              </a:rPr>
              <a:t>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baseline="0" dirty="0" smtClean="0"/>
              <a:t>The facilitator to share:</a:t>
            </a:r>
          </a:p>
          <a:p>
            <a:endParaRPr lang="en-GB" b="1" baseline="0" dirty="0" smtClean="0"/>
          </a:p>
          <a:p>
            <a:r>
              <a:rPr lang="en-GB" b="0" i="1" baseline="0" dirty="0" smtClean="0"/>
              <a:t>“The next slide has a picture on it. It is deliberately a little fuzzy. You are going to get five seconds to look at the picture. After five seconds you should write down everything that you can remember from the picture.”</a:t>
            </a:r>
          </a:p>
        </p:txBody>
      </p:sp>
      <p:sp>
        <p:nvSpPr>
          <p:cNvPr id="4" name="Slide Number Placeholder 3"/>
          <p:cNvSpPr>
            <a:spLocks noGrp="1"/>
          </p:cNvSpPr>
          <p:nvPr>
            <p:ph type="sldNum" sz="quarter" idx="10"/>
          </p:nvPr>
        </p:nvSpPr>
        <p:spPr/>
        <p:txBody>
          <a:bodyPr/>
          <a:lstStyle/>
          <a:p>
            <a:fld id="{B694FED7-150C-488E-9E6D-3AD20768B8D7}" type="slidenum">
              <a:rPr lang="en-GB" smtClean="0"/>
              <a:t>10</a:t>
            </a:fld>
            <a:endParaRPr lang="en-GB"/>
          </a:p>
        </p:txBody>
      </p:sp>
    </p:spTree>
    <p:extLst>
      <p:ext uri="{BB962C8B-B14F-4D97-AF65-F5344CB8AC3E}">
        <p14:creationId xmlns:p14="http://schemas.microsoft.com/office/powerpoint/2010/main" val="42933845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Facilitator</a:t>
            </a:r>
            <a:r>
              <a:rPr lang="en-GB" b="1" baseline="0" dirty="0" smtClean="0"/>
              <a:t> to show slide for five seconds and move on to next slide.</a:t>
            </a:r>
            <a:endParaRPr lang="en-GB" b="1" dirty="0" smtClean="0"/>
          </a:p>
          <a:p>
            <a:endParaRPr lang="en-GB" dirty="0"/>
          </a:p>
        </p:txBody>
      </p:sp>
      <p:sp>
        <p:nvSpPr>
          <p:cNvPr id="4" name="Slide Number Placeholder 3"/>
          <p:cNvSpPr>
            <a:spLocks noGrp="1"/>
          </p:cNvSpPr>
          <p:nvPr>
            <p:ph type="sldNum" sz="quarter" idx="10"/>
          </p:nvPr>
        </p:nvSpPr>
        <p:spPr/>
        <p:txBody>
          <a:bodyPr/>
          <a:lstStyle/>
          <a:p>
            <a:fld id="{B694FED7-150C-488E-9E6D-3AD20768B8D7}" type="slidenum">
              <a:rPr lang="en-GB" smtClean="0"/>
              <a:t>11</a:t>
            </a:fld>
            <a:endParaRPr lang="en-GB"/>
          </a:p>
        </p:txBody>
      </p:sp>
    </p:spTree>
    <p:extLst>
      <p:ext uri="{BB962C8B-B14F-4D97-AF65-F5344CB8AC3E}">
        <p14:creationId xmlns:p14="http://schemas.microsoft.com/office/powerpoint/2010/main" val="1325196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a:t>
            </a:r>
            <a:r>
              <a:rPr lang="en-GB" b="1" baseline="0" dirty="0" smtClean="0"/>
              <a:t> facilitator to share:</a:t>
            </a:r>
          </a:p>
          <a:p>
            <a:endParaRPr lang="en-GB" b="1" baseline="0" dirty="0" smtClean="0"/>
          </a:p>
          <a:p>
            <a:r>
              <a:rPr lang="en-GB" b="0" i="1" baseline="0" dirty="0" smtClean="0"/>
              <a:t>“Individually, list all of the things that you can remember from the picture. You shouldn’t share your list with anyone else at this point.”</a:t>
            </a:r>
          </a:p>
          <a:p>
            <a:endParaRPr lang="en-GB" b="0" i="1" baseline="0" dirty="0" smtClean="0"/>
          </a:p>
          <a:p>
            <a:r>
              <a:rPr lang="en-GB" b="1" i="0" baseline="0" dirty="0" smtClean="0"/>
              <a:t>Provide around 30 seconds for practitioners to write their list.</a:t>
            </a:r>
          </a:p>
          <a:p>
            <a:endParaRPr lang="en-GB" b="1" i="0" baseline="0" dirty="0" smtClean="0"/>
          </a:p>
          <a:p>
            <a:r>
              <a:rPr lang="en-GB" b="1" i="0" baseline="0" dirty="0" smtClean="0"/>
              <a:t>The facilitator to share:</a:t>
            </a:r>
          </a:p>
          <a:p>
            <a:endParaRPr lang="en-GB" b="1" i="0" baseline="0" dirty="0" smtClean="0"/>
          </a:p>
          <a:p>
            <a:r>
              <a:rPr lang="en-GB" b="0" i="1" baseline="0" dirty="0" smtClean="0"/>
              <a:t>“Now, as a group, share the items that you can remember.”</a:t>
            </a:r>
          </a:p>
          <a:p>
            <a:endParaRPr lang="en-GB" b="0" i="1" baseline="0" dirty="0" smtClean="0"/>
          </a:p>
          <a:p>
            <a:r>
              <a:rPr lang="en-GB" b="1" i="0" baseline="0" dirty="0" smtClean="0"/>
              <a:t>Provide a few minutes for practitioners to share their list with their group.</a:t>
            </a:r>
          </a:p>
          <a:p>
            <a:endParaRPr lang="en-GB" b="1" i="0" baseline="0" dirty="0" smtClean="0"/>
          </a:p>
          <a:p>
            <a:r>
              <a:rPr lang="en-GB" b="1" i="0" baseline="0" dirty="0" smtClean="0"/>
              <a:t>The facilitator to share:</a:t>
            </a:r>
          </a:p>
          <a:p>
            <a:endParaRPr lang="en-GB" b="1" i="0" baseline="0" dirty="0" smtClean="0"/>
          </a:p>
          <a:p>
            <a:r>
              <a:rPr lang="en-GB" b="0" i="1" baseline="0" dirty="0" smtClean="0"/>
              <a:t>“Across your group there were probably things that most people picked out, and other aspects where only one person may have picked it out.”</a:t>
            </a:r>
          </a:p>
          <a:p>
            <a:endParaRPr lang="en-GB" b="0" i="1" baseline="0" dirty="0" smtClean="0"/>
          </a:p>
          <a:p>
            <a:r>
              <a:rPr lang="en-GB" b="1" i="0" baseline="0" dirty="0" smtClean="0"/>
              <a:t>Practitioners to discuss:</a:t>
            </a:r>
          </a:p>
          <a:p>
            <a:pPr marL="171450" indent="-171450">
              <a:buFont typeface="Wingdings" panose="05000000000000000000" pitchFamily="2" charset="2"/>
              <a:buChar char="§"/>
            </a:pPr>
            <a:r>
              <a:rPr lang="en-GB" b="1" i="0" baseline="0" dirty="0" smtClean="0"/>
              <a:t>What were the commonalities?</a:t>
            </a:r>
          </a:p>
          <a:p>
            <a:pPr marL="171450" indent="-171450">
              <a:buFont typeface="Wingdings" panose="05000000000000000000" pitchFamily="2" charset="2"/>
              <a:buChar char="§"/>
            </a:pPr>
            <a:endParaRPr lang="en-GB" b="1" i="0" baseline="0" dirty="0" smtClean="0"/>
          </a:p>
          <a:p>
            <a:pPr marL="0" indent="0">
              <a:buFont typeface="Wingdings" panose="05000000000000000000" pitchFamily="2" charset="2"/>
              <a:buNone/>
            </a:pPr>
            <a:r>
              <a:rPr lang="en-GB" b="1" i="0" baseline="0" dirty="0" smtClean="0"/>
              <a:t>The facilitator to provide time to discuss and share responses.</a:t>
            </a:r>
          </a:p>
          <a:p>
            <a:pPr marL="0" indent="0">
              <a:buFont typeface="Wingdings" panose="05000000000000000000" pitchFamily="2" charset="2"/>
              <a:buNone/>
            </a:pPr>
            <a:endParaRPr lang="en-GB" b="1" i="0" baseline="0" dirty="0" smtClean="0"/>
          </a:p>
          <a:p>
            <a:pPr marL="0" indent="0">
              <a:buFont typeface="Wingdings" panose="05000000000000000000" pitchFamily="2" charset="2"/>
              <a:buNone/>
            </a:pPr>
            <a:r>
              <a:rPr lang="en-GB" b="1" i="0" baseline="0" dirty="0" smtClean="0"/>
              <a:t>Slides 9-12: 5 minutes</a:t>
            </a:r>
            <a:endParaRPr lang="en-GB" b="1" i="0" dirty="0" smtClean="0"/>
          </a:p>
        </p:txBody>
      </p:sp>
      <p:sp>
        <p:nvSpPr>
          <p:cNvPr id="4" name="Slide Number Placeholder 3"/>
          <p:cNvSpPr>
            <a:spLocks noGrp="1"/>
          </p:cNvSpPr>
          <p:nvPr>
            <p:ph type="sldNum" sz="quarter" idx="10"/>
          </p:nvPr>
        </p:nvSpPr>
        <p:spPr/>
        <p:txBody>
          <a:bodyPr/>
          <a:lstStyle/>
          <a:p>
            <a:fld id="{B694FED7-150C-488E-9E6D-3AD20768B8D7}" type="slidenum">
              <a:rPr lang="en-GB" smtClean="0"/>
              <a:t>12</a:t>
            </a:fld>
            <a:endParaRPr lang="en-GB"/>
          </a:p>
        </p:txBody>
      </p:sp>
    </p:spTree>
    <p:extLst>
      <p:ext uri="{BB962C8B-B14F-4D97-AF65-F5344CB8AC3E}">
        <p14:creationId xmlns:p14="http://schemas.microsoft.com/office/powerpoint/2010/main" val="407359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endParaRPr lang="en-GB" b="1" dirty="0" smtClean="0"/>
          </a:p>
          <a:p>
            <a:r>
              <a:rPr lang="en-GB" b="0" i="1" dirty="0" smtClean="0"/>
              <a:t>“Working memory capacity,</a:t>
            </a:r>
            <a:r>
              <a:rPr lang="en-GB" b="0" i="1" baseline="0" dirty="0" smtClean="0"/>
              <a:t> for both children and adults, is quite limited. It can become easily overwhelmed, and we can often miss out pieces of information. We know that information is easier to remember if it is in small chunks and if the information is meaningful.</a:t>
            </a:r>
          </a:p>
          <a:p>
            <a:endParaRPr lang="en-GB" b="0" i="1" baseline="0" dirty="0" smtClean="0"/>
          </a:p>
          <a:p>
            <a:r>
              <a:rPr lang="en-GB" b="0" i="1" baseline="0" dirty="0" smtClean="0"/>
              <a:t>So there are two things that we have to consider:</a:t>
            </a:r>
          </a:p>
          <a:p>
            <a:pPr marL="171450" indent="-171450">
              <a:buFont typeface="Wingdings" panose="05000000000000000000" pitchFamily="2" charset="2"/>
              <a:buChar char="§"/>
            </a:pPr>
            <a:r>
              <a:rPr lang="en-GB" b="0" i="1" baseline="0" dirty="0" smtClean="0"/>
              <a:t>an individual’s working memory capacity</a:t>
            </a:r>
          </a:p>
          <a:p>
            <a:pPr marL="171450" indent="-171450">
              <a:buFont typeface="Wingdings" panose="05000000000000000000" pitchFamily="2" charset="2"/>
              <a:buChar char="§"/>
            </a:pPr>
            <a:r>
              <a:rPr lang="en-GB" b="0" i="1" baseline="0" dirty="0" smtClean="0"/>
              <a:t>the quality of the information we are giving – you may have noticed that the photograph was of poor quality, making the task more complex.”</a:t>
            </a:r>
          </a:p>
        </p:txBody>
      </p:sp>
      <p:sp>
        <p:nvSpPr>
          <p:cNvPr id="4" name="Slide Number Placeholder 3"/>
          <p:cNvSpPr>
            <a:spLocks noGrp="1"/>
          </p:cNvSpPr>
          <p:nvPr>
            <p:ph type="sldNum" sz="quarter" idx="10"/>
          </p:nvPr>
        </p:nvSpPr>
        <p:spPr/>
        <p:txBody>
          <a:bodyPr/>
          <a:lstStyle/>
          <a:p>
            <a:fld id="{B694FED7-150C-488E-9E6D-3AD20768B8D7}" type="slidenum">
              <a:rPr lang="en-GB" smtClean="0"/>
              <a:t>13</a:t>
            </a:fld>
            <a:endParaRPr lang="en-GB"/>
          </a:p>
        </p:txBody>
      </p:sp>
    </p:spTree>
    <p:extLst>
      <p:ext uri="{BB962C8B-B14F-4D97-AF65-F5344CB8AC3E}">
        <p14:creationId xmlns:p14="http://schemas.microsoft.com/office/powerpoint/2010/main" val="1303650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endParaRPr lang="en-GB" b="1" dirty="0" smtClean="0"/>
          </a:p>
          <a:p>
            <a:r>
              <a:rPr lang="en-GB" b="0" i="1" dirty="0" smtClean="0"/>
              <a:t>“In terms of working memory we have two channels</a:t>
            </a:r>
            <a:r>
              <a:rPr lang="en-GB" b="0" i="1" baseline="0" dirty="0" smtClean="0"/>
              <a:t> – a verbal/ language and a visual. These two channels can work independently, but by working together can make the information more sticky</a:t>
            </a:r>
            <a:r>
              <a:rPr lang="en-GB" b="0" i="1" baseline="0" dirty="0" smtClean="0"/>
              <a:t>.</a:t>
            </a:r>
            <a:endParaRPr lang="en-GB" b="0" i="1" baseline="0" dirty="0" smtClean="0"/>
          </a:p>
          <a:p>
            <a:endParaRPr lang="en-GB" b="0" i="1" baseline="0" dirty="0" smtClean="0"/>
          </a:p>
          <a:p>
            <a:r>
              <a:rPr lang="en-GB" b="0" i="1" baseline="0" dirty="0" smtClean="0"/>
              <a:t>For </a:t>
            </a:r>
            <a:r>
              <a:rPr lang="en-GB" b="0" i="1" baseline="0" dirty="0" smtClean="0"/>
              <a:t>example, many instruction manual use both words and pictures.  Or you may have seen how children benefit from </a:t>
            </a:r>
            <a:r>
              <a:rPr lang="en-GB" b="0" i="1" baseline="0" dirty="0" smtClean="0"/>
              <a:t>visuals.”</a:t>
            </a:r>
            <a:endParaRPr lang="en-GB" b="0" i="1" dirty="0"/>
          </a:p>
        </p:txBody>
      </p:sp>
      <p:sp>
        <p:nvSpPr>
          <p:cNvPr id="4" name="Slide Number Placeholder 3"/>
          <p:cNvSpPr>
            <a:spLocks noGrp="1"/>
          </p:cNvSpPr>
          <p:nvPr>
            <p:ph type="sldNum" sz="quarter" idx="10"/>
          </p:nvPr>
        </p:nvSpPr>
        <p:spPr/>
        <p:txBody>
          <a:bodyPr/>
          <a:lstStyle/>
          <a:p>
            <a:fld id="{1E417B21-C611-4B32-9563-72CDA6DC204C}" type="slidenum">
              <a:rPr lang="en-GB" smtClean="0"/>
              <a:t>14</a:t>
            </a:fld>
            <a:endParaRPr lang="en-GB"/>
          </a:p>
        </p:txBody>
      </p:sp>
    </p:spTree>
    <p:extLst>
      <p:ext uri="{BB962C8B-B14F-4D97-AF65-F5344CB8AC3E}">
        <p14:creationId xmlns:p14="http://schemas.microsoft.com/office/powerpoint/2010/main" val="11030553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0" dirty="0" smtClean="0"/>
              <a:t>The</a:t>
            </a:r>
            <a:r>
              <a:rPr lang="en-GB" b="1" i="0" baseline="0" dirty="0" smtClean="0"/>
              <a:t> facilitator to share:</a:t>
            </a:r>
          </a:p>
          <a:p>
            <a:endParaRPr lang="en-GB" b="1" i="0" baseline="0" dirty="0" smtClean="0"/>
          </a:p>
          <a:p>
            <a:r>
              <a:rPr lang="en-GB" b="0" i="1" baseline="0" dirty="0" smtClean="0"/>
              <a:t>“Let’s think back to the task with the picture. Did any of you write down what colour of shirt the person was wearing in the centre of the picture?”</a:t>
            </a:r>
          </a:p>
          <a:p>
            <a:endParaRPr lang="en-GB" b="0" i="1" baseline="0" dirty="0" smtClean="0"/>
          </a:p>
          <a:p>
            <a:r>
              <a:rPr lang="en-GB" b="1" i="0" baseline="0" dirty="0" smtClean="0"/>
              <a:t>Provide time for practitioners to review their list from the previous task.</a:t>
            </a:r>
          </a:p>
        </p:txBody>
      </p:sp>
      <p:sp>
        <p:nvSpPr>
          <p:cNvPr id="4" name="Slide Number Placeholder 3"/>
          <p:cNvSpPr>
            <a:spLocks noGrp="1"/>
          </p:cNvSpPr>
          <p:nvPr>
            <p:ph type="sldNum" sz="quarter" idx="10"/>
          </p:nvPr>
        </p:nvSpPr>
        <p:spPr/>
        <p:txBody>
          <a:bodyPr/>
          <a:lstStyle/>
          <a:p>
            <a:fld id="{1E417B21-C611-4B32-9563-72CDA6DC204C}" type="slidenum">
              <a:rPr lang="en-GB" smtClean="0"/>
              <a:t>15</a:t>
            </a:fld>
            <a:endParaRPr lang="en-GB"/>
          </a:p>
        </p:txBody>
      </p:sp>
    </p:spTree>
    <p:extLst>
      <p:ext uri="{BB962C8B-B14F-4D97-AF65-F5344CB8AC3E}">
        <p14:creationId xmlns:p14="http://schemas.microsoft.com/office/powerpoint/2010/main" val="2991322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a:t>
            </a:r>
            <a:r>
              <a:rPr lang="en-GB" b="1" baseline="0" dirty="0" smtClean="0"/>
              <a:t> facilitator to share:</a:t>
            </a:r>
          </a:p>
          <a:p>
            <a:endParaRPr lang="en-GB" b="1" baseline="0" dirty="0" smtClean="0"/>
          </a:p>
          <a:p>
            <a:r>
              <a:rPr lang="en-GB" b="0" i="1" baseline="0" dirty="0" smtClean="0"/>
              <a:t>“However, if I had been clear that you were to focus on the colour of the shirt, given the same time, you would have been successful.”</a:t>
            </a:r>
            <a:endParaRPr lang="en-GB" b="0" i="1" dirty="0"/>
          </a:p>
        </p:txBody>
      </p:sp>
      <p:sp>
        <p:nvSpPr>
          <p:cNvPr id="4" name="Slide Number Placeholder 3"/>
          <p:cNvSpPr>
            <a:spLocks noGrp="1"/>
          </p:cNvSpPr>
          <p:nvPr>
            <p:ph type="sldNum" sz="quarter" idx="10"/>
          </p:nvPr>
        </p:nvSpPr>
        <p:spPr/>
        <p:txBody>
          <a:bodyPr/>
          <a:lstStyle/>
          <a:p>
            <a:fld id="{B694FED7-150C-488E-9E6D-3AD20768B8D7}" type="slidenum">
              <a:rPr lang="en-GB" smtClean="0"/>
              <a:t>16</a:t>
            </a:fld>
            <a:endParaRPr lang="en-GB"/>
          </a:p>
        </p:txBody>
      </p:sp>
    </p:spTree>
    <p:extLst>
      <p:ext uri="{BB962C8B-B14F-4D97-AF65-F5344CB8AC3E}">
        <p14:creationId xmlns:p14="http://schemas.microsoft.com/office/powerpoint/2010/main" val="13251962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endParaRPr lang="en-GB" b="1" baseline="0" dirty="0" smtClean="0"/>
          </a:p>
          <a:p>
            <a:r>
              <a:rPr lang="en-GB" b="0" i="1" baseline="0" dirty="0" smtClean="0"/>
              <a:t>“As we explored at the beginning, working memory is the same small space that we have to hold and process information simultaneously. Look at the two sums on the screen, and discuss: ‘Why is the first sum, 12 add five,  easier than the second, 1,432 add 519, to do in your head, given that the ‘maths’ is exactly the same?”</a:t>
            </a:r>
          </a:p>
          <a:p>
            <a:endParaRPr lang="en-GB" b="0" i="1" baseline="0" dirty="0" smtClean="0"/>
          </a:p>
          <a:p>
            <a:r>
              <a:rPr lang="en-GB" b="1" i="0" baseline="0" dirty="0" smtClean="0"/>
              <a:t>Provide time for practitioners to discuss and collect responses. Some reasons may include:</a:t>
            </a:r>
          </a:p>
          <a:p>
            <a:pPr marL="171450" indent="-171450">
              <a:buFont typeface="Wingdings" panose="05000000000000000000" pitchFamily="2" charset="2"/>
              <a:buChar char="§"/>
            </a:pPr>
            <a:r>
              <a:rPr lang="en-GB" b="1" i="0" baseline="0" dirty="0" smtClean="0"/>
              <a:t>the first is a ‘number bond’ or ‘basic fact’</a:t>
            </a:r>
          </a:p>
          <a:p>
            <a:pPr marL="171450" indent="-171450">
              <a:buFont typeface="Wingdings" panose="05000000000000000000" pitchFamily="2" charset="2"/>
              <a:buChar char="§"/>
            </a:pPr>
            <a:r>
              <a:rPr lang="en-GB" b="1" i="0" baseline="0" dirty="0" smtClean="0"/>
              <a:t>there are more digits in the second sum</a:t>
            </a:r>
          </a:p>
          <a:p>
            <a:pPr marL="171450" indent="-171450">
              <a:buFont typeface="Wingdings" panose="05000000000000000000" pitchFamily="2" charset="2"/>
              <a:buChar char="§"/>
            </a:pPr>
            <a:r>
              <a:rPr lang="en-GB" b="1" i="0" baseline="0" dirty="0" smtClean="0"/>
              <a:t>there are more steps in the second sum to hold in mind</a:t>
            </a:r>
          </a:p>
          <a:p>
            <a:pPr marL="171450" indent="-171450">
              <a:buFont typeface="Wingdings" panose="05000000000000000000" pitchFamily="2" charset="2"/>
              <a:buChar char="§"/>
            </a:pPr>
            <a:r>
              <a:rPr lang="en-GB" b="1" i="0" baseline="0" dirty="0" smtClean="0"/>
              <a:t>You just know the answer to the first so don’t need to THINK about it.</a:t>
            </a:r>
          </a:p>
          <a:p>
            <a:pPr marL="171450" indent="-171450">
              <a:buFont typeface="Wingdings" panose="05000000000000000000" pitchFamily="2" charset="2"/>
              <a:buChar char="§"/>
            </a:pPr>
            <a:endParaRPr lang="en-GB" b="1" i="0" baseline="0" dirty="0" smtClean="0"/>
          </a:p>
          <a:p>
            <a:pPr marL="0" indent="0">
              <a:buFont typeface="Wingdings" panose="05000000000000000000" pitchFamily="2" charset="2"/>
              <a:buNone/>
            </a:pPr>
            <a:r>
              <a:rPr lang="en-GB" b="1" i="0" baseline="0" dirty="0" smtClean="0"/>
              <a:t>The facilitator to share:</a:t>
            </a:r>
          </a:p>
          <a:p>
            <a:pPr marL="0" indent="0">
              <a:buFont typeface="Wingdings" panose="05000000000000000000" pitchFamily="2" charset="2"/>
              <a:buNone/>
            </a:pPr>
            <a:endParaRPr lang="en-GB" b="1" i="0" baseline="0" dirty="0" smtClean="0"/>
          </a:p>
          <a:p>
            <a:pPr marL="0" indent="0">
              <a:buFont typeface="Wingdings" panose="05000000000000000000" pitchFamily="2" charset="2"/>
              <a:buNone/>
            </a:pPr>
            <a:r>
              <a:rPr lang="en-GB" b="0" i="1" baseline="0" dirty="0" smtClean="0"/>
              <a:t>“Children often struggle with literacy and numeracy not because of literacy or numeracy, but because of the information demands on the tasks.”</a:t>
            </a:r>
          </a:p>
          <a:p>
            <a:pPr marL="0" indent="0">
              <a:buFont typeface="Wingdings" panose="05000000000000000000" pitchFamily="2" charset="2"/>
              <a:buNone/>
            </a:pPr>
            <a:endParaRPr lang="en-GB" b="0" i="1" baseline="0" dirty="0" smtClean="0"/>
          </a:p>
          <a:p>
            <a:pPr marL="0" indent="0">
              <a:buFont typeface="Wingdings" panose="05000000000000000000" pitchFamily="2" charset="2"/>
              <a:buNone/>
            </a:pPr>
            <a:r>
              <a:rPr lang="en-GB" b="1" i="0" baseline="0" dirty="0" smtClean="0"/>
              <a:t>Slides 13-17: 5 minutes</a:t>
            </a:r>
          </a:p>
        </p:txBody>
      </p:sp>
      <p:sp>
        <p:nvSpPr>
          <p:cNvPr id="4" name="Slide Number Placeholder 3"/>
          <p:cNvSpPr>
            <a:spLocks noGrp="1"/>
          </p:cNvSpPr>
          <p:nvPr>
            <p:ph type="sldNum" sz="quarter" idx="10"/>
          </p:nvPr>
        </p:nvSpPr>
        <p:spPr/>
        <p:txBody>
          <a:bodyPr/>
          <a:lstStyle/>
          <a:p>
            <a:fld id="{B694FED7-150C-488E-9E6D-3AD20768B8D7}" type="slidenum">
              <a:rPr lang="en-GB" smtClean="0"/>
              <a:t>17</a:t>
            </a:fld>
            <a:endParaRPr lang="en-GB"/>
          </a:p>
        </p:txBody>
      </p:sp>
    </p:spTree>
    <p:extLst>
      <p:ext uri="{BB962C8B-B14F-4D97-AF65-F5344CB8AC3E}">
        <p14:creationId xmlns:p14="http://schemas.microsoft.com/office/powerpoint/2010/main" val="513932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a:t>
            </a:r>
            <a:r>
              <a:rPr lang="en-GB" b="1" baseline="0" dirty="0" smtClean="0"/>
              <a:t> facilitator to share:</a:t>
            </a:r>
          </a:p>
          <a:p>
            <a:endParaRPr lang="en-GB" b="1" baseline="0" dirty="0" smtClean="0"/>
          </a:p>
          <a:p>
            <a:r>
              <a:rPr lang="en-GB" b="0" i="1" baseline="0" dirty="0" smtClean="0"/>
              <a:t>“In summary:</a:t>
            </a:r>
          </a:p>
          <a:p>
            <a:pPr marL="171450" indent="-171450">
              <a:buFont typeface="Wingdings" panose="05000000000000000000" pitchFamily="2" charset="2"/>
              <a:buChar char="§"/>
            </a:pPr>
            <a:r>
              <a:rPr lang="en-GB" b="0" i="1" baseline="0" dirty="0" smtClean="0"/>
              <a:t>Working memory is the same small space used to store information and think about it</a:t>
            </a:r>
          </a:p>
          <a:p>
            <a:pPr marL="171450" indent="-171450">
              <a:buFont typeface="Wingdings" panose="05000000000000000000" pitchFamily="2" charset="2"/>
              <a:buChar char="§"/>
            </a:pPr>
            <a:r>
              <a:rPr lang="en-GB" b="0" i="1" baseline="0" dirty="0" smtClean="0"/>
              <a:t>Mistakes often happen because the same small space becomes overwhelmed</a:t>
            </a:r>
            <a:r>
              <a:rPr lang="en-GB" b="0" i="1" baseline="0" dirty="0" smtClean="0"/>
              <a:t>.</a:t>
            </a:r>
            <a:endParaRPr lang="en-GB" b="0" i="1" baseline="0" dirty="0" smtClean="0"/>
          </a:p>
          <a:p>
            <a:pPr marL="171450" indent="-171450">
              <a:buFont typeface="Wingdings" panose="05000000000000000000" pitchFamily="2" charset="2"/>
              <a:buChar char="§"/>
            </a:pPr>
            <a:r>
              <a:rPr lang="en-GB" b="0" i="1" baseline="0" dirty="0" smtClean="0"/>
              <a:t>This </a:t>
            </a:r>
            <a:r>
              <a:rPr lang="en-GB" b="0" i="1" baseline="0" dirty="0" smtClean="0"/>
              <a:t>is helpful because if children need to do a lot of thinking, we can reduce the amount they have to remember at the same time; or if they are </a:t>
            </a:r>
            <a:r>
              <a:rPr lang="en-GB" b="0" i="1" baseline="0" dirty="0" smtClean="0"/>
              <a:t>learning </a:t>
            </a:r>
            <a:r>
              <a:rPr lang="en-GB" b="0" i="1" baseline="0" dirty="0" smtClean="0"/>
              <a:t>lots of new information, we might reduce the amount of processing they have to </a:t>
            </a:r>
            <a:r>
              <a:rPr lang="en-GB" b="0" i="1" baseline="0" dirty="0" smtClean="0"/>
              <a:t>do. </a:t>
            </a:r>
            <a:r>
              <a:rPr lang="en-GB" b="0" i="1" baseline="0" dirty="0" smtClean="0"/>
              <a:t>For example, we might practise a new skill with familiar materials – this is one reason why concrete materials help in maths”</a:t>
            </a:r>
            <a:endParaRPr lang="en-GB" b="0" i="1" dirty="0"/>
          </a:p>
        </p:txBody>
      </p:sp>
      <p:sp>
        <p:nvSpPr>
          <p:cNvPr id="4" name="Slide Number Placeholder 3"/>
          <p:cNvSpPr>
            <a:spLocks noGrp="1"/>
          </p:cNvSpPr>
          <p:nvPr>
            <p:ph type="sldNum" sz="quarter" idx="10"/>
          </p:nvPr>
        </p:nvSpPr>
        <p:spPr/>
        <p:txBody>
          <a:bodyPr/>
          <a:lstStyle/>
          <a:p>
            <a:fld id="{B694FED7-150C-488E-9E6D-3AD20768B8D7}" type="slidenum">
              <a:rPr lang="en-GB" smtClean="0"/>
              <a:t>18</a:t>
            </a:fld>
            <a:endParaRPr lang="en-GB"/>
          </a:p>
        </p:txBody>
      </p:sp>
    </p:spTree>
    <p:extLst>
      <p:ext uri="{BB962C8B-B14F-4D97-AF65-F5344CB8AC3E}">
        <p14:creationId xmlns:p14="http://schemas.microsoft.com/office/powerpoint/2010/main" val="917980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a:t>
            </a:r>
            <a:r>
              <a:rPr lang="en-GB" b="1" baseline="0" dirty="0" smtClean="0"/>
              <a:t> facilitator to share:</a:t>
            </a:r>
          </a:p>
          <a:p>
            <a:endParaRPr lang="en-GB" b="1" baseline="0" dirty="0" smtClean="0"/>
          </a:p>
          <a:p>
            <a:r>
              <a:rPr lang="en-GB" b="0" i="1" baseline="0" dirty="0" smtClean="0"/>
              <a:t>“Children’s working memory is considerably smaller than an adults. Working memory develops through childhood into your twenties. There is wide natural variation in terms of capacity, but on average:</a:t>
            </a:r>
          </a:p>
          <a:p>
            <a:pPr marL="171450" indent="-171450">
              <a:buFont typeface="Wingdings" panose="05000000000000000000" pitchFamily="2" charset="2"/>
              <a:buChar char="§"/>
            </a:pPr>
            <a:r>
              <a:rPr lang="en-GB" b="0" i="1" dirty="0" smtClean="0"/>
              <a:t>children in lower primary (up to age 8)</a:t>
            </a:r>
            <a:r>
              <a:rPr lang="en-GB" b="0" i="1" baseline="0" dirty="0" smtClean="0"/>
              <a:t> </a:t>
            </a:r>
            <a:r>
              <a:rPr lang="en-GB" b="0" i="1" dirty="0" smtClean="0"/>
              <a:t>can hold and process 1-2 chunks of information</a:t>
            </a:r>
          </a:p>
          <a:p>
            <a:pPr marL="171450" indent="-171450">
              <a:buFont typeface="Wingdings" panose="05000000000000000000" pitchFamily="2" charset="2"/>
              <a:buChar char="§"/>
            </a:pPr>
            <a:r>
              <a:rPr lang="en-GB" b="0" i="1" dirty="0" smtClean="0"/>
              <a:t>children in upper primary (8-13/14)</a:t>
            </a:r>
            <a:r>
              <a:rPr lang="en-GB" b="0" i="1" baseline="0" dirty="0" smtClean="0"/>
              <a:t> can hold and process 2-3 chunks of information.”</a:t>
            </a:r>
            <a:endParaRPr lang="en-GB" b="0" i="1" dirty="0"/>
          </a:p>
        </p:txBody>
      </p:sp>
      <p:sp>
        <p:nvSpPr>
          <p:cNvPr id="4" name="Slide Number Placeholder 3"/>
          <p:cNvSpPr>
            <a:spLocks noGrp="1"/>
          </p:cNvSpPr>
          <p:nvPr>
            <p:ph type="sldNum" sz="quarter" idx="10"/>
          </p:nvPr>
        </p:nvSpPr>
        <p:spPr/>
        <p:txBody>
          <a:bodyPr/>
          <a:lstStyle/>
          <a:p>
            <a:fld id="{B694FED7-150C-488E-9E6D-3AD20768B8D7}" type="slidenum">
              <a:rPr lang="en-GB" smtClean="0"/>
              <a:t>19</a:t>
            </a:fld>
            <a:endParaRPr lang="en-GB"/>
          </a:p>
        </p:txBody>
      </p:sp>
    </p:spTree>
    <p:extLst>
      <p:ext uri="{BB962C8B-B14F-4D97-AF65-F5344CB8AC3E}">
        <p14:creationId xmlns:p14="http://schemas.microsoft.com/office/powerpoint/2010/main" val="4177939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0" dirty="0" smtClean="0"/>
              <a:t>The</a:t>
            </a:r>
            <a:r>
              <a:rPr lang="en-GB" b="1" i="0" baseline="0" dirty="0" smtClean="0"/>
              <a:t> facilitator to share:</a:t>
            </a:r>
          </a:p>
          <a:p>
            <a:endParaRPr lang="en-GB" b="1" i="0" baseline="0" dirty="0" smtClean="0"/>
          </a:p>
          <a:p>
            <a:r>
              <a:rPr lang="en-GB" b="0" i="1" baseline="0" dirty="0" smtClean="0"/>
              <a:t>“Working memory covers a cluster of skills that are rarely talked about in education, but are important to consider when planning for learning and teaching. Working memory can sometimes be called ‘short term memory’, and it is the set of brain systems that holds information and processes it simultaneously. </a:t>
            </a:r>
          </a:p>
          <a:p>
            <a:endParaRPr lang="en-GB" b="0" i="1" baseline="0" dirty="0" smtClean="0"/>
          </a:p>
          <a:p>
            <a:r>
              <a:rPr lang="en-GB" b="0" i="1" baseline="0" dirty="0" smtClean="0"/>
              <a:t>A classic example might be looking up a telephone number and holding it in your mind until dialling. A more modern example may be someone giving you their phone number, and you holding it in your head as you store it in your phone’s phonebook. </a:t>
            </a:r>
          </a:p>
          <a:p>
            <a:endParaRPr lang="en-GB" b="0" i="1" baseline="0" dirty="0" smtClean="0"/>
          </a:p>
          <a:p>
            <a:r>
              <a:rPr lang="en-GB" b="0" i="1" baseline="0" dirty="0" smtClean="0"/>
              <a:t>Working memory is best described by seeing it in action. We are going to take part in a few tasks, as well as reflecting on the factors worth considering in learning and teaching.</a:t>
            </a:r>
            <a:r>
              <a:rPr lang="en-GB" b="0" i="1" dirty="0" smtClean="0"/>
              <a:t>”</a:t>
            </a:r>
            <a:endParaRPr lang="en-GB" dirty="0"/>
          </a:p>
        </p:txBody>
      </p:sp>
      <p:sp>
        <p:nvSpPr>
          <p:cNvPr id="4" name="Slide Number Placeholder 3"/>
          <p:cNvSpPr>
            <a:spLocks noGrp="1"/>
          </p:cNvSpPr>
          <p:nvPr>
            <p:ph type="sldNum" sz="quarter" idx="10"/>
          </p:nvPr>
        </p:nvSpPr>
        <p:spPr/>
        <p:txBody>
          <a:bodyPr/>
          <a:lstStyle/>
          <a:p>
            <a:fld id="{B694FED7-150C-488E-9E6D-3AD20768B8D7}" type="slidenum">
              <a:rPr lang="en-GB" smtClean="0"/>
              <a:t>2</a:t>
            </a:fld>
            <a:endParaRPr lang="en-GB"/>
          </a:p>
        </p:txBody>
      </p:sp>
    </p:spTree>
    <p:extLst>
      <p:ext uri="{BB962C8B-B14F-4D97-AF65-F5344CB8AC3E}">
        <p14:creationId xmlns:p14="http://schemas.microsoft.com/office/powerpoint/2010/main" val="29924283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a:t>
            </a:r>
            <a:r>
              <a:rPr lang="en-GB" b="1" baseline="0" dirty="0" smtClean="0"/>
              <a:t> facilitator to share:</a:t>
            </a:r>
          </a:p>
          <a:p>
            <a:endParaRPr lang="en-GB" b="1" baseline="0" dirty="0" smtClean="0"/>
          </a:p>
          <a:p>
            <a:r>
              <a:rPr lang="en-GB" b="0" i="1" baseline="0" dirty="0" smtClean="0"/>
              <a:t>“For the next task you should think about your classroom. What signs do you see of children:</a:t>
            </a:r>
          </a:p>
          <a:p>
            <a:pPr lvl="1"/>
            <a:r>
              <a:rPr lang="en-GB" sz="3200" i="1" dirty="0" smtClean="0"/>
              <a:t>- “losing” important bits of information</a:t>
            </a:r>
          </a:p>
          <a:p>
            <a:pPr lvl="1"/>
            <a:r>
              <a:rPr lang="en-GB" sz="3200" i="1" dirty="0" smtClean="0"/>
              <a:t>- Struggling to retain information and think about it at the same time</a:t>
            </a:r>
          </a:p>
          <a:p>
            <a:pPr lvl="1"/>
            <a:r>
              <a:rPr lang="en-GB" sz="3200" i="1" dirty="0" smtClean="0"/>
              <a:t>-</a:t>
            </a:r>
            <a:r>
              <a:rPr lang="en-GB" sz="3200" i="1" baseline="0" dirty="0" smtClean="0"/>
              <a:t> </a:t>
            </a:r>
            <a:r>
              <a:rPr lang="en-GB" sz="3200" i="1" dirty="0" smtClean="0"/>
              <a:t>Getting confused in the middle of tasks</a:t>
            </a:r>
          </a:p>
          <a:p>
            <a:pPr lvl="1"/>
            <a:r>
              <a:rPr lang="en-GB" sz="3200" i="1" dirty="0" smtClean="0"/>
              <a:t>-</a:t>
            </a:r>
            <a:r>
              <a:rPr lang="en-GB" sz="3200" i="1" baseline="0" dirty="0" smtClean="0"/>
              <a:t> </a:t>
            </a:r>
            <a:r>
              <a:rPr lang="en-GB" sz="3200" i="1" dirty="0" smtClean="0"/>
              <a:t>Not picking up a new skill</a:t>
            </a:r>
          </a:p>
          <a:p>
            <a:pPr lvl="1"/>
            <a:r>
              <a:rPr lang="en-GB" sz="3200" i="1" dirty="0" smtClean="0"/>
              <a:t>- Or getting it, and then losing it again the next day?”</a:t>
            </a:r>
          </a:p>
          <a:p>
            <a:pPr lvl="1"/>
            <a:endParaRPr lang="en-GB" sz="3200" dirty="0" smtClean="0"/>
          </a:p>
          <a:p>
            <a:r>
              <a:rPr lang="en-GB" b="1" i="0" dirty="0" smtClean="0"/>
              <a:t>Provide</a:t>
            </a:r>
            <a:r>
              <a:rPr lang="en-GB" b="1" i="0" baseline="0" dirty="0" smtClean="0"/>
              <a:t> time for practitioners to discuss and collect responses.</a:t>
            </a:r>
            <a:endParaRPr lang="en-GB" b="1" i="0" dirty="0"/>
          </a:p>
        </p:txBody>
      </p:sp>
      <p:sp>
        <p:nvSpPr>
          <p:cNvPr id="4" name="Slide Number Placeholder 3"/>
          <p:cNvSpPr>
            <a:spLocks noGrp="1"/>
          </p:cNvSpPr>
          <p:nvPr>
            <p:ph type="sldNum" sz="quarter" idx="10"/>
          </p:nvPr>
        </p:nvSpPr>
        <p:spPr/>
        <p:txBody>
          <a:bodyPr/>
          <a:lstStyle/>
          <a:p>
            <a:fld id="{B694FED7-150C-488E-9E6D-3AD20768B8D7}" type="slidenum">
              <a:rPr lang="en-GB" smtClean="0"/>
              <a:t>20</a:t>
            </a:fld>
            <a:endParaRPr lang="en-GB"/>
          </a:p>
        </p:txBody>
      </p:sp>
    </p:spTree>
    <p:extLst>
      <p:ext uri="{BB962C8B-B14F-4D97-AF65-F5344CB8AC3E}">
        <p14:creationId xmlns:p14="http://schemas.microsoft.com/office/powerpoint/2010/main" val="21304151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Provide</a:t>
            </a:r>
            <a:r>
              <a:rPr lang="en-GB" b="1" baseline="0" dirty="0" smtClean="0"/>
              <a:t> handout of ‘Working Memory Overload Observations’</a:t>
            </a:r>
          </a:p>
          <a:p>
            <a:endParaRPr lang="en-GB" b="1" baseline="0" dirty="0" smtClean="0"/>
          </a:p>
          <a:p>
            <a:r>
              <a:rPr lang="en-GB" b="1" baseline="0" dirty="0" smtClean="0"/>
              <a:t>The facilitator to share:</a:t>
            </a:r>
          </a:p>
          <a:p>
            <a:endParaRPr lang="en-GB" b="1" baseline="0" dirty="0" smtClean="0"/>
          </a:p>
          <a:p>
            <a:r>
              <a:rPr lang="en-GB" b="0" i="1" baseline="0" dirty="0" smtClean="0"/>
              <a:t>“As part of the Northern Alliance Emerging Literacy Networks, based on collaborating with practitioners, the Working Memory Overload Observations were created. You will see many of the signs of working memory overload that you identified through the discussion in the previous slide.”</a:t>
            </a:r>
          </a:p>
          <a:p>
            <a:endParaRPr lang="en-GB" b="0" i="1" baseline="0" dirty="0" smtClean="0"/>
          </a:p>
          <a:p>
            <a:r>
              <a:rPr lang="en-GB" b="1" i="0" baseline="0" dirty="0" smtClean="0"/>
              <a:t>Slides 18-21: 10 minutes</a:t>
            </a:r>
          </a:p>
        </p:txBody>
      </p:sp>
      <p:sp>
        <p:nvSpPr>
          <p:cNvPr id="4" name="Slide Number Placeholder 3"/>
          <p:cNvSpPr>
            <a:spLocks noGrp="1"/>
          </p:cNvSpPr>
          <p:nvPr>
            <p:ph type="sldNum" sz="quarter" idx="10"/>
          </p:nvPr>
        </p:nvSpPr>
        <p:spPr/>
        <p:txBody>
          <a:bodyPr/>
          <a:lstStyle/>
          <a:p>
            <a:fld id="{1E417B21-C611-4B32-9563-72CDA6DC204C}" type="slidenum">
              <a:rPr lang="en-GB" smtClean="0"/>
              <a:t>21</a:t>
            </a:fld>
            <a:endParaRPr lang="en-GB"/>
          </a:p>
        </p:txBody>
      </p:sp>
    </p:spTree>
    <p:extLst>
      <p:ext uri="{BB962C8B-B14F-4D97-AF65-F5344CB8AC3E}">
        <p14:creationId xmlns:p14="http://schemas.microsoft.com/office/powerpoint/2010/main" val="7707809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a:t>
            </a:r>
            <a:r>
              <a:rPr lang="en-GB" b="1" baseline="0" dirty="0" smtClean="0"/>
              <a:t> to share:</a:t>
            </a:r>
          </a:p>
          <a:p>
            <a:endParaRPr lang="en-GB" b="1" baseline="0" dirty="0" smtClean="0"/>
          </a:p>
          <a:p>
            <a:r>
              <a:rPr lang="en-GB" b="0" i="1" baseline="0" dirty="0" smtClean="0"/>
              <a:t>“This study measured the correlation between working memory in early primary and attainment by the middle of primary. The researchers found that early working memory was a main determinant of literacy attainment three years later.</a:t>
            </a:r>
          </a:p>
          <a:p>
            <a:endParaRPr lang="en-GB" b="0" i="1" baseline="0" dirty="0" smtClean="0"/>
          </a:p>
          <a:p>
            <a:r>
              <a:rPr lang="en-GB" b="0" i="1" baseline="0" dirty="0" smtClean="0"/>
              <a:t>There are things that we can do in the classroom to help children learn whilst there working memory capacity is developing. Through these two sessions we are beginning to explore how we can prevent working memory overload through creating a working memory friendly classroom.”</a:t>
            </a:r>
          </a:p>
          <a:p>
            <a:endParaRPr lang="en-GB" b="0" i="1" baseline="0" dirty="0" smtClean="0"/>
          </a:p>
        </p:txBody>
      </p:sp>
      <p:sp>
        <p:nvSpPr>
          <p:cNvPr id="4" name="Slide Number Placeholder 3"/>
          <p:cNvSpPr>
            <a:spLocks noGrp="1"/>
          </p:cNvSpPr>
          <p:nvPr>
            <p:ph type="sldNum" sz="quarter" idx="10"/>
          </p:nvPr>
        </p:nvSpPr>
        <p:spPr/>
        <p:txBody>
          <a:bodyPr/>
          <a:lstStyle/>
          <a:p>
            <a:fld id="{B694FED7-150C-488E-9E6D-3AD20768B8D7}" type="slidenum">
              <a:rPr lang="en-GB" smtClean="0"/>
              <a:t>22</a:t>
            </a:fld>
            <a:endParaRPr lang="en-GB"/>
          </a:p>
        </p:txBody>
      </p:sp>
    </p:spTree>
    <p:extLst>
      <p:ext uri="{BB962C8B-B14F-4D97-AF65-F5344CB8AC3E}">
        <p14:creationId xmlns:p14="http://schemas.microsoft.com/office/powerpoint/2010/main" val="20893587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endParaRPr lang="en-GB" b="1" dirty="0" smtClean="0"/>
          </a:p>
          <a:p>
            <a:r>
              <a:rPr lang="en-GB" b="0" i="1" dirty="0" smtClean="0"/>
              <a:t>“In pairs/</a:t>
            </a:r>
            <a:r>
              <a:rPr lang="en-GB" b="0" i="1" baseline="0" dirty="0" smtClean="0"/>
              <a:t> small groups </a:t>
            </a:r>
            <a:r>
              <a:rPr lang="en-GB" b="0" i="1" dirty="0" smtClean="0"/>
              <a:t>I want you to imagine</a:t>
            </a:r>
            <a:r>
              <a:rPr lang="en-GB" b="0" i="1" baseline="0" dirty="0" smtClean="0"/>
              <a:t> that you are going to ask the children to write a sentence about what they did last weekend. You should discuss and note down:</a:t>
            </a:r>
          </a:p>
          <a:p>
            <a:pPr marL="171450" indent="-171450">
              <a:buFont typeface="Wingdings" panose="05000000000000000000" pitchFamily="2" charset="2"/>
              <a:buChar char="§"/>
            </a:pPr>
            <a:r>
              <a:rPr lang="en-GB" b="0" i="1" baseline="0" dirty="0" smtClean="0"/>
              <a:t>All the things that a child has to hold in their memory in order to do the task</a:t>
            </a:r>
          </a:p>
          <a:p>
            <a:pPr marL="171450" indent="-171450">
              <a:buFont typeface="Wingdings" panose="05000000000000000000" pitchFamily="2" charset="2"/>
              <a:buChar char="§"/>
            </a:pPr>
            <a:r>
              <a:rPr lang="en-GB" b="0" i="1" dirty="0" smtClean="0"/>
              <a:t>What do</a:t>
            </a:r>
            <a:r>
              <a:rPr lang="en-GB" b="0" i="1" baseline="0" dirty="0" smtClean="0"/>
              <a:t> you think might happen if they don’t have enough space?</a:t>
            </a:r>
          </a:p>
          <a:p>
            <a:pPr marL="171450" indent="-171450">
              <a:buFont typeface="Wingdings" panose="05000000000000000000" pitchFamily="2" charset="2"/>
              <a:buChar char="§"/>
            </a:pPr>
            <a:r>
              <a:rPr lang="en-GB" b="0" i="1" baseline="0" dirty="0" smtClean="0"/>
              <a:t>What could be the impact on their future learning?”</a:t>
            </a:r>
          </a:p>
          <a:p>
            <a:pPr marL="171450" indent="-171450">
              <a:buFont typeface="Wingdings" panose="05000000000000000000" pitchFamily="2" charset="2"/>
              <a:buChar char="§"/>
            </a:pPr>
            <a:endParaRPr lang="en-GB" b="0" i="1" baseline="0" dirty="0" smtClean="0"/>
          </a:p>
          <a:p>
            <a:pPr marL="0" indent="0">
              <a:buFont typeface="Wingdings" panose="05000000000000000000" pitchFamily="2" charset="2"/>
              <a:buNone/>
            </a:pPr>
            <a:r>
              <a:rPr lang="en-GB" b="1" i="0" baseline="0" dirty="0" smtClean="0"/>
              <a:t>Provide time to discuss and collect responses.</a:t>
            </a:r>
            <a:endParaRPr lang="en-GB" b="1" i="0" dirty="0"/>
          </a:p>
        </p:txBody>
      </p:sp>
      <p:sp>
        <p:nvSpPr>
          <p:cNvPr id="4" name="Slide Number Placeholder 3"/>
          <p:cNvSpPr>
            <a:spLocks noGrp="1"/>
          </p:cNvSpPr>
          <p:nvPr>
            <p:ph type="sldNum" sz="quarter" idx="10"/>
          </p:nvPr>
        </p:nvSpPr>
        <p:spPr/>
        <p:txBody>
          <a:bodyPr/>
          <a:lstStyle/>
          <a:p>
            <a:fld id="{B694FED7-150C-488E-9E6D-3AD20768B8D7}" type="slidenum">
              <a:rPr lang="en-GB" smtClean="0"/>
              <a:t>23</a:t>
            </a:fld>
            <a:endParaRPr lang="en-GB"/>
          </a:p>
        </p:txBody>
      </p:sp>
    </p:spTree>
    <p:extLst>
      <p:ext uri="{BB962C8B-B14F-4D97-AF65-F5344CB8AC3E}">
        <p14:creationId xmlns:p14="http://schemas.microsoft.com/office/powerpoint/2010/main" val="3102004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endParaRPr lang="en-GB" b="1" dirty="0" smtClean="0"/>
          </a:p>
          <a:p>
            <a:r>
              <a:rPr lang="en-GB" b="0" i="1" dirty="0" smtClean="0"/>
              <a:t>“Without</a:t>
            </a:r>
            <a:r>
              <a:rPr lang="en-GB" b="0" i="1" baseline="0" dirty="0" smtClean="0"/>
              <a:t> prior planning, the task on the previous slide may result in working memory overload, however, this can be prevented. Reflecting on the task on the previous slide, and all of the aspects that you identified children would need to be able to hold in their memory, how would you approach the task to prevent working memory overload?”</a:t>
            </a:r>
          </a:p>
          <a:p>
            <a:endParaRPr lang="en-GB" b="0" i="1" baseline="0" dirty="0" smtClean="0"/>
          </a:p>
          <a:p>
            <a:r>
              <a:rPr lang="en-GB" b="1" i="0" baseline="0" dirty="0" smtClean="0"/>
              <a:t>Provide time for practitioners to reflect and then collect responses. Some responses may be:</a:t>
            </a:r>
          </a:p>
          <a:p>
            <a:endParaRPr lang="en-GB" b="0" i="0" baseline="0" dirty="0" smtClean="0"/>
          </a:p>
          <a:p>
            <a:r>
              <a:rPr lang="en-GB" b="1" i="0" baseline="0" dirty="0" smtClean="0"/>
              <a:t>If the difficulty is remembering events from the weekend and generating the sentence:</a:t>
            </a:r>
          </a:p>
          <a:p>
            <a:pPr marL="171450" indent="-171450">
              <a:buFont typeface="Wingdings" panose="05000000000000000000" pitchFamily="2" charset="2"/>
              <a:buChar char="§"/>
            </a:pPr>
            <a:r>
              <a:rPr lang="en-GB" b="1" i="0" baseline="0" dirty="0" smtClean="0"/>
              <a:t>the child could bring in a photograph or object from the weekend</a:t>
            </a:r>
          </a:p>
          <a:p>
            <a:pPr marL="171450" indent="-171450">
              <a:buFont typeface="Wingdings" panose="05000000000000000000" pitchFamily="2" charset="2"/>
              <a:buChar char="§"/>
            </a:pPr>
            <a:r>
              <a:rPr lang="en-GB" b="1" i="0" baseline="0" dirty="0" smtClean="0"/>
              <a:t>the adult can model a sentence</a:t>
            </a:r>
          </a:p>
          <a:p>
            <a:pPr marL="171450" indent="-171450">
              <a:buFont typeface="Wingdings" panose="05000000000000000000" pitchFamily="2" charset="2"/>
              <a:buChar char="§"/>
            </a:pPr>
            <a:r>
              <a:rPr lang="en-GB" b="1" i="0" baseline="0" dirty="0" smtClean="0"/>
              <a:t>there could be pre-selected choices of weekend activities</a:t>
            </a:r>
          </a:p>
          <a:p>
            <a:endParaRPr lang="en-GB" b="0" i="0" baseline="0" dirty="0" smtClean="0"/>
          </a:p>
          <a:p>
            <a:r>
              <a:rPr lang="en-GB" b="1" i="0" baseline="0" dirty="0" smtClean="0"/>
              <a:t>If the difficulty is remembering the sentence:</a:t>
            </a:r>
          </a:p>
          <a:p>
            <a:pPr marL="171450" indent="-171450">
              <a:buFont typeface="Wingdings" panose="05000000000000000000" pitchFamily="2" charset="2"/>
              <a:buChar char="§"/>
            </a:pPr>
            <a:r>
              <a:rPr lang="en-GB" b="1" i="0" baseline="0" dirty="0" smtClean="0"/>
              <a:t>use a talking tin to record the information</a:t>
            </a:r>
          </a:p>
          <a:p>
            <a:pPr marL="171450" indent="-171450">
              <a:buFont typeface="Wingdings" panose="05000000000000000000" pitchFamily="2" charset="2"/>
              <a:buChar char="§"/>
            </a:pPr>
            <a:r>
              <a:rPr lang="en-GB" b="1" i="0" baseline="0" dirty="0" smtClean="0"/>
              <a:t>rehearse with a partner</a:t>
            </a:r>
          </a:p>
          <a:p>
            <a:pPr marL="171450" indent="-171450">
              <a:buFont typeface="Wingdings" panose="05000000000000000000" pitchFamily="2" charset="2"/>
              <a:buChar char="§"/>
            </a:pPr>
            <a:r>
              <a:rPr lang="en-GB" b="1" i="0" baseline="0" dirty="0" smtClean="0"/>
              <a:t>make a story-map</a:t>
            </a:r>
          </a:p>
          <a:p>
            <a:pPr marL="171450" indent="-171450">
              <a:buFont typeface="Wingdings" panose="05000000000000000000" pitchFamily="2" charset="2"/>
              <a:buChar char="§"/>
            </a:pPr>
            <a:r>
              <a:rPr lang="en-GB" b="1" i="0" baseline="0" dirty="0" smtClean="0"/>
              <a:t>draw a picture</a:t>
            </a:r>
          </a:p>
          <a:p>
            <a:pPr marL="171450" indent="-171450">
              <a:buFont typeface="Wingdings" panose="05000000000000000000" pitchFamily="2" charset="2"/>
              <a:buChar char="§"/>
            </a:pPr>
            <a:endParaRPr lang="en-GB" b="1" i="0" baseline="0" dirty="0" smtClean="0"/>
          </a:p>
          <a:p>
            <a:pPr marL="0" indent="0">
              <a:buFont typeface="Wingdings" panose="05000000000000000000" pitchFamily="2" charset="2"/>
              <a:buNone/>
            </a:pPr>
            <a:r>
              <a:rPr lang="en-GB" b="1" i="0" baseline="0" dirty="0" smtClean="0"/>
              <a:t>If the difficulty is remembering how to spell the words:</a:t>
            </a:r>
          </a:p>
          <a:p>
            <a:pPr marL="171450" indent="-171450">
              <a:buFont typeface="Wingdings" panose="05000000000000000000" pitchFamily="2" charset="2"/>
              <a:buChar char="§"/>
            </a:pPr>
            <a:r>
              <a:rPr lang="en-GB" b="1" i="0" baseline="0" dirty="0" smtClean="0"/>
              <a:t>copies of the phonic code could be displayed close to the child</a:t>
            </a:r>
          </a:p>
          <a:p>
            <a:pPr marL="171450" indent="-171450">
              <a:buFont typeface="Wingdings" panose="05000000000000000000" pitchFamily="2" charset="2"/>
              <a:buChar char="§"/>
            </a:pPr>
            <a:r>
              <a:rPr lang="en-GB" b="1" i="0" baseline="0" dirty="0" smtClean="0"/>
              <a:t>a simple word bank could be displayed close to the child</a:t>
            </a:r>
          </a:p>
          <a:p>
            <a:pPr marL="171450" indent="-171450">
              <a:buFont typeface="Wingdings" panose="05000000000000000000" pitchFamily="2" charset="2"/>
              <a:buChar char="§"/>
            </a:pPr>
            <a:endParaRPr lang="en-GB" b="1" i="0" baseline="0" dirty="0" smtClean="0"/>
          </a:p>
          <a:p>
            <a:pPr marL="0" indent="0">
              <a:buFont typeface="Wingdings" panose="05000000000000000000" pitchFamily="2" charset="2"/>
              <a:buNone/>
            </a:pPr>
            <a:r>
              <a:rPr lang="en-GB" b="1" i="0" baseline="0" dirty="0" smtClean="0"/>
              <a:t>If the difficulty is remembering how to hold the writing implement/ write the letters:</a:t>
            </a:r>
          </a:p>
          <a:p>
            <a:pPr marL="171450" indent="-171450">
              <a:buFont typeface="Wingdings" panose="05000000000000000000" pitchFamily="2" charset="2"/>
              <a:buChar char="§"/>
            </a:pPr>
            <a:r>
              <a:rPr lang="en-GB" b="1" i="0" baseline="0" dirty="0" smtClean="0"/>
              <a:t>magnetic letters or sound cards could be used to build the words – this task is about creating texts and content</a:t>
            </a:r>
          </a:p>
          <a:p>
            <a:pPr marL="171450" indent="-171450">
              <a:buFont typeface="Wingdings" panose="05000000000000000000" pitchFamily="2" charset="2"/>
              <a:buChar char="§"/>
            </a:pPr>
            <a:endParaRPr lang="en-GB" b="1" i="0" baseline="0" dirty="0" smtClean="0"/>
          </a:p>
          <a:p>
            <a:pPr marL="0" indent="0">
              <a:buFont typeface="Wingdings" panose="05000000000000000000" pitchFamily="2" charset="2"/>
              <a:buNone/>
            </a:pPr>
            <a:r>
              <a:rPr lang="en-GB" b="1" i="0" baseline="0" dirty="0" smtClean="0"/>
              <a:t>If the difficulty is remembering spelling and holding the writing implement/ writing the letters:</a:t>
            </a:r>
          </a:p>
          <a:p>
            <a:pPr marL="171450" indent="-171450">
              <a:buFont typeface="Wingdings" panose="05000000000000000000" pitchFamily="2" charset="2"/>
              <a:buChar char="§"/>
            </a:pPr>
            <a:r>
              <a:rPr lang="en-GB" b="1" i="0" baseline="0" dirty="0" smtClean="0"/>
              <a:t>this could be recorded using technology</a:t>
            </a:r>
          </a:p>
          <a:p>
            <a:pPr marL="171450" indent="-171450">
              <a:buFont typeface="Wingdings" panose="05000000000000000000" pitchFamily="2" charset="2"/>
              <a:buChar char="§"/>
            </a:pPr>
            <a:r>
              <a:rPr lang="en-GB" b="1" i="0" baseline="0" dirty="0" smtClean="0"/>
              <a:t>this could be scribed – and it does not need to be copied</a:t>
            </a:r>
          </a:p>
          <a:p>
            <a:pPr marL="171450" indent="-171450">
              <a:buFont typeface="Wingdings" panose="05000000000000000000" pitchFamily="2" charset="2"/>
              <a:buChar char="§"/>
            </a:pPr>
            <a:r>
              <a:rPr lang="en-GB" b="1" i="0" baseline="0" dirty="0" smtClean="0"/>
              <a:t>visual scripts to support the writing of letters could be displayed close to the child.</a:t>
            </a:r>
          </a:p>
          <a:p>
            <a:pPr marL="171450" indent="-171450">
              <a:buFont typeface="Wingdings" panose="05000000000000000000" pitchFamily="2" charset="2"/>
              <a:buChar char="§"/>
            </a:pPr>
            <a:endParaRPr lang="en-GB" b="1" i="0" baseline="0" dirty="0" smtClean="0"/>
          </a:p>
          <a:p>
            <a:pPr marL="0" indent="0">
              <a:buFont typeface="Wingdings" panose="05000000000000000000" pitchFamily="2" charset="2"/>
              <a:buNone/>
            </a:pPr>
            <a:r>
              <a:rPr lang="en-GB" b="1" i="0" baseline="0" dirty="0" smtClean="0"/>
              <a:t>Slides 22-24: 15 minutes</a:t>
            </a:r>
            <a:endParaRPr lang="en-GB" b="1" dirty="0"/>
          </a:p>
        </p:txBody>
      </p:sp>
      <p:sp>
        <p:nvSpPr>
          <p:cNvPr id="4" name="Slide Number Placeholder 3"/>
          <p:cNvSpPr>
            <a:spLocks noGrp="1"/>
          </p:cNvSpPr>
          <p:nvPr>
            <p:ph type="sldNum" sz="quarter" idx="10"/>
          </p:nvPr>
        </p:nvSpPr>
        <p:spPr/>
        <p:txBody>
          <a:bodyPr/>
          <a:lstStyle/>
          <a:p>
            <a:fld id="{B694FED7-150C-488E-9E6D-3AD20768B8D7}" type="slidenum">
              <a:rPr lang="en-GB" smtClean="0"/>
              <a:t>24</a:t>
            </a:fld>
            <a:endParaRPr lang="en-GB"/>
          </a:p>
        </p:txBody>
      </p:sp>
    </p:spTree>
    <p:extLst>
      <p:ext uri="{BB962C8B-B14F-4D97-AF65-F5344CB8AC3E}">
        <p14:creationId xmlns:p14="http://schemas.microsoft.com/office/powerpoint/2010/main" val="37890703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endParaRPr lang="en-GB" b="1" dirty="0" smtClean="0"/>
          </a:p>
          <a:p>
            <a:r>
              <a:rPr lang="en-GB" b="0" i="1" dirty="0" smtClean="0"/>
              <a:t>“We can’t make</a:t>
            </a:r>
            <a:r>
              <a:rPr lang="en-GB" b="0" i="1" baseline="0" dirty="0" smtClean="0"/>
              <a:t> children’s working memory bigger quickly, but we can:</a:t>
            </a:r>
          </a:p>
          <a:p>
            <a:pPr marL="171450" indent="-171450">
              <a:buFont typeface="Wingdings" panose="05000000000000000000" pitchFamily="2" charset="2"/>
              <a:buChar char="§"/>
            </a:pPr>
            <a:r>
              <a:rPr lang="en-GB" b="0" i="1" baseline="0" dirty="0" smtClean="0"/>
              <a:t>make the information stickier by making it more meaningful, presenting information in small chunks and rehearsing information</a:t>
            </a:r>
          </a:p>
          <a:p>
            <a:pPr marL="171450" indent="-171450">
              <a:buFont typeface="Wingdings" panose="05000000000000000000" pitchFamily="2" charset="2"/>
              <a:buChar char="§"/>
            </a:pPr>
            <a:r>
              <a:rPr lang="en-GB" b="0" i="1" baseline="0" dirty="0" smtClean="0"/>
              <a:t>reducing the amount of information a child has to think about at once</a:t>
            </a:r>
          </a:p>
          <a:p>
            <a:pPr marL="171450" indent="-171450">
              <a:buFont typeface="Wingdings" panose="05000000000000000000" pitchFamily="2" charset="2"/>
              <a:buChar char="§"/>
            </a:pPr>
            <a:r>
              <a:rPr lang="en-GB" b="0" i="1" baseline="0" dirty="0" smtClean="0"/>
              <a:t>simplifying the task.”</a:t>
            </a:r>
            <a:endParaRPr lang="en-GB" b="0" i="1" dirty="0"/>
          </a:p>
        </p:txBody>
      </p:sp>
      <p:sp>
        <p:nvSpPr>
          <p:cNvPr id="4" name="Slide Number Placeholder 3"/>
          <p:cNvSpPr>
            <a:spLocks noGrp="1"/>
          </p:cNvSpPr>
          <p:nvPr>
            <p:ph type="sldNum" sz="quarter" idx="10"/>
          </p:nvPr>
        </p:nvSpPr>
        <p:spPr/>
        <p:txBody>
          <a:bodyPr/>
          <a:lstStyle/>
          <a:p>
            <a:fld id="{B694FED7-150C-488E-9E6D-3AD20768B8D7}" type="slidenum">
              <a:rPr lang="en-GB" smtClean="0"/>
              <a:t>25</a:t>
            </a:fld>
            <a:endParaRPr lang="en-GB"/>
          </a:p>
        </p:txBody>
      </p:sp>
    </p:spTree>
    <p:extLst>
      <p:ext uri="{BB962C8B-B14F-4D97-AF65-F5344CB8AC3E}">
        <p14:creationId xmlns:p14="http://schemas.microsoft.com/office/powerpoint/2010/main" val="22450692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a:t>
            </a:r>
            <a:r>
              <a:rPr lang="en-GB" b="1" baseline="0" dirty="0" smtClean="0"/>
              <a:t> facilitator to share:</a:t>
            </a:r>
          </a:p>
          <a:p>
            <a:endParaRPr lang="en-GB" b="1" baseline="0" dirty="0" smtClean="0"/>
          </a:p>
          <a:p>
            <a:r>
              <a:rPr lang="en-GB" b="0" i="1" baseline="0" dirty="0" smtClean="0"/>
              <a:t>“The information from this introduction to working memory has been presented in a poster. Four key messages have been identified. We are going to explore these over the next few slides.”</a:t>
            </a:r>
            <a:endParaRPr lang="en-GB" b="0" i="1" dirty="0"/>
          </a:p>
        </p:txBody>
      </p:sp>
      <p:sp>
        <p:nvSpPr>
          <p:cNvPr id="4" name="Slide Number Placeholder 3"/>
          <p:cNvSpPr>
            <a:spLocks noGrp="1"/>
          </p:cNvSpPr>
          <p:nvPr>
            <p:ph type="sldNum" sz="quarter" idx="10"/>
          </p:nvPr>
        </p:nvSpPr>
        <p:spPr/>
        <p:txBody>
          <a:bodyPr/>
          <a:lstStyle/>
          <a:p>
            <a:fld id="{1E417B21-C611-4B32-9563-72CDA6DC204C}" type="slidenum">
              <a:rPr lang="en-GB" smtClean="0"/>
              <a:t>26</a:t>
            </a:fld>
            <a:endParaRPr lang="en-GB"/>
          </a:p>
        </p:txBody>
      </p:sp>
    </p:spTree>
    <p:extLst>
      <p:ext uri="{BB962C8B-B14F-4D97-AF65-F5344CB8AC3E}">
        <p14:creationId xmlns:p14="http://schemas.microsoft.com/office/powerpoint/2010/main" val="30953106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a:t>
            </a:r>
            <a:r>
              <a:rPr lang="en-GB" b="1" baseline="0" dirty="0" smtClean="0"/>
              <a:t> facilitator to share:</a:t>
            </a:r>
          </a:p>
          <a:p>
            <a:endParaRPr lang="en-GB" b="1" baseline="0" dirty="0" smtClean="0"/>
          </a:p>
          <a:p>
            <a:r>
              <a:rPr lang="en-GB" b="0" i="1" baseline="0" dirty="0" smtClean="0"/>
              <a:t>“Working memory capacity is very small and easily overloaded.</a:t>
            </a:r>
          </a:p>
          <a:p>
            <a:pPr marL="171450" indent="-171450">
              <a:buFont typeface="Wingdings" panose="05000000000000000000" pitchFamily="2" charset="2"/>
              <a:buChar char="§"/>
            </a:pPr>
            <a:r>
              <a:rPr lang="en-GB" b="0" i="1" baseline="0" dirty="0" smtClean="0"/>
              <a:t>Working memory is the same small space used for storage and processing information</a:t>
            </a:r>
          </a:p>
          <a:p>
            <a:pPr marL="171450" indent="-171450">
              <a:buFont typeface="Wingdings" panose="05000000000000000000" pitchFamily="2" charset="2"/>
              <a:buChar char="§"/>
            </a:pPr>
            <a:r>
              <a:rPr lang="en-GB" b="0" i="1" baseline="0" dirty="0" smtClean="0"/>
              <a:t>We have two routes, the visual and verbal systems – they can work together</a:t>
            </a:r>
          </a:p>
          <a:p>
            <a:pPr marL="171450" indent="-171450">
              <a:buFont typeface="Wingdings" panose="05000000000000000000" pitchFamily="2" charset="2"/>
              <a:buChar char="§"/>
            </a:pPr>
            <a:r>
              <a:rPr lang="en-GB" b="0" i="1" baseline="0" dirty="0" smtClean="0"/>
              <a:t>If overwhelmed, all the information gets lost or confused.”</a:t>
            </a:r>
          </a:p>
        </p:txBody>
      </p:sp>
      <p:sp>
        <p:nvSpPr>
          <p:cNvPr id="4" name="Slide Number Placeholder 3"/>
          <p:cNvSpPr>
            <a:spLocks noGrp="1"/>
          </p:cNvSpPr>
          <p:nvPr>
            <p:ph type="sldNum" sz="quarter" idx="10"/>
          </p:nvPr>
        </p:nvSpPr>
        <p:spPr/>
        <p:txBody>
          <a:bodyPr/>
          <a:lstStyle/>
          <a:p>
            <a:fld id="{1E417B21-C611-4B32-9563-72CDA6DC204C}" type="slidenum">
              <a:rPr lang="en-GB" smtClean="0"/>
              <a:t>27</a:t>
            </a:fld>
            <a:endParaRPr lang="en-GB"/>
          </a:p>
        </p:txBody>
      </p:sp>
    </p:spTree>
    <p:extLst>
      <p:ext uri="{BB962C8B-B14F-4D97-AF65-F5344CB8AC3E}">
        <p14:creationId xmlns:p14="http://schemas.microsoft.com/office/powerpoint/2010/main" val="21133895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a:t>
            </a:r>
            <a:r>
              <a:rPr lang="en-GB" b="1" baseline="0" dirty="0" smtClean="0"/>
              <a:t> share:</a:t>
            </a:r>
          </a:p>
          <a:p>
            <a:endParaRPr lang="en-GB" b="1" baseline="0" dirty="0" smtClean="0"/>
          </a:p>
          <a:p>
            <a:r>
              <a:rPr lang="en-GB" b="0" i="1" baseline="0" dirty="0" smtClean="0"/>
              <a:t>“Off-task behaviours can be a sign of working memory overload. This may include:</a:t>
            </a:r>
          </a:p>
          <a:p>
            <a:pPr marL="171450" indent="-171450">
              <a:buFont typeface="Wingdings" panose="05000000000000000000" pitchFamily="2" charset="2"/>
              <a:buChar char="§"/>
            </a:pPr>
            <a:r>
              <a:rPr lang="en-GB" b="0" i="1" baseline="0" dirty="0" smtClean="0"/>
              <a:t>Starting a task and getting lost or stopping</a:t>
            </a:r>
          </a:p>
          <a:p>
            <a:pPr marL="171450" indent="-171450">
              <a:buFont typeface="Wingdings" panose="05000000000000000000" pitchFamily="2" charset="2"/>
              <a:buChar char="§"/>
            </a:pPr>
            <a:r>
              <a:rPr lang="en-GB" b="0" i="1" baseline="0" dirty="0" smtClean="0"/>
              <a:t>Looking around, off-task or being distracted</a:t>
            </a:r>
          </a:p>
          <a:p>
            <a:pPr marL="171450" indent="-171450">
              <a:buFont typeface="Wingdings" panose="05000000000000000000" pitchFamily="2" charset="2"/>
              <a:buChar char="§"/>
            </a:pPr>
            <a:r>
              <a:rPr lang="en-GB" b="0" i="1" baseline="0" dirty="0" smtClean="0"/>
              <a:t>Difficulty learning sequences or routines, and </a:t>
            </a:r>
          </a:p>
          <a:p>
            <a:pPr marL="171450" indent="-171450">
              <a:buFont typeface="Wingdings" panose="05000000000000000000" pitchFamily="2" charset="2"/>
              <a:buChar char="§"/>
            </a:pPr>
            <a:r>
              <a:rPr lang="en-GB" b="0" i="1" baseline="0" dirty="0" smtClean="0"/>
              <a:t>Inconsistent performance day to day.”</a:t>
            </a:r>
          </a:p>
          <a:p>
            <a:pPr marL="171450" indent="-171450">
              <a:buFont typeface="Wingdings" panose="05000000000000000000" pitchFamily="2" charset="2"/>
              <a:buChar char="§"/>
            </a:pPr>
            <a:endParaRPr lang="en-GB" b="0" i="1" dirty="0"/>
          </a:p>
        </p:txBody>
      </p:sp>
      <p:sp>
        <p:nvSpPr>
          <p:cNvPr id="4" name="Slide Number Placeholder 3"/>
          <p:cNvSpPr>
            <a:spLocks noGrp="1"/>
          </p:cNvSpPr>
          <p:nvPr>
            <p:ph type="sldNum" sz="quarter" idx="10"/>
          </p:nvPr>
        </p:nvSpPr>
        <p:spPr/>
        <p:txBody>
          <a:bodyPr/>
          <a:lstStyle/>
          <a:p>
            <a:fld id="{1E417B21-C611-4B32-9563-72CDA6DC204C}" type="slidenum">
              <a:rPr lang="en-GB" smtClean="0"/>
              <a:t>28</a:t>
            </a:fld>
            <a:endParaRPr lang="en-GB"/>
          </a:p>
        </p:txBody>
      </p:sp>
    </p:spTree>
    <p:extLst>
      <p:ext uri="{BB962C8B-B14F-4D97-AF65-F5344CB8AC3E}">
        <p14:creationId xmlns:p14="http://schemas.microsoft.com/office/powerpoint/2010/main" val="32739659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br>
              <a:rPr lang="en-GB" b="1" dirty="0" smtClean="0"/>
            </a:br>
            <a:endParaRPr lang="en-GB" b="1" dirty="0" smtClean="0"/>
          </a:p>
          <a:p>
            <a:r>
              <a:rPr lang="en-GB" b="0" i="1" dirty="0" smtClean="0"/>
              <a:t>“Any child</a:t>
            </a:r>
            <a:r>
              <a:rPr lang="en-GB" b="0" i="1" baseline="0" dirty="0" smtClean="0"/>
              <a:t> can get overwhelmed so adaptions benefit everyone. These include:</a:t>
            </a:r>
          </a:p>
          <a:p>
            <a:pPr marL="171450" indent="-171450">
              <a:buFont typeface="Wingdings" panose="05000000000000000000" pitchFamily="2" charset="2"/>
              <a:buChar char="§"/>
            </a:pPr>
            <a:r>
              <a:rPr lang="en-GB" b="0" i="1" baseline="0" dirty="0" smtClean="0"/>
              <a:t>Materials being ready to hand on pupil’s desks</a:t>
            </a:r>
          </a:p>
          <a:p>
            <a:pPr marL="171450" indent="-171450">
              <a:buFont typeface="Wingdings" panose="05000000000000000000" pitchFamily="2" charset="2"/>
              <a:buChar char="§"/>
            </a:pPr>
            <a:r>
              <a:rPr lang="en-GB" b="0" i="1" baseline="0" dirty="0" smtClean="0"/>
              <a:t>Ensuring that displays are not too much, making key information easy to find</a:t>
            </a:r>
          </a:p>
          <a:p>
            <a:pPr marL="171450" indent="-171450">
              <a:buFont typeface="Wingdings" panose="05000000000000000000" pitchFamily="2" charset="2"/>
              <a:buChar char="§"/>
            </a:pPr>
            <a:r>
              <a:rPr lang="en-GB" b="0" i="1" baseline="0" dirty="0" smtClean="0"/>
              <a:t>Rehearsing learning until it is ‘automatic’ and using</a:t>
            </a:r>
          </a:p>
          <a:p>
            <a:pPr marL="171450" indent="-171450">
              <a:buFont typeface="Wingdings" panose="05000000000000000000" pitchFamily="2" charset="2"/>
              <a:buChar char="§"/>
            </a:pPr>
            <a:r>
              <a:rPr lang="en-GB" b="0" i="1" baseline="0" dirty="0" smtClean="0"/>
              <a:t>Cooperative and paired learning to support each other.”</a:t>
            </a:r>
          </a:p>
        </p:txBody>
      </p:sp>
      <p:sp>
        <p:nvSpPr>
          <p:cNvPr id="4" name="Slide Number Placeholder 3"/>
          <p:cNvSpPr>
            <a:spLocks noGrp="1"/>
          </p:cNvSpPr>
          <p:nvPr>
            <p:ph type="sldNum" sz="quarter" idx="10"/>
          </p:nvPr>
        </p:nvSpPr>
        <p:spPr/>
        <p:txBody>
          <a:bodyPr/>
          <a:lstStyle/>
          <a:p>
            <a:fld id="{1E417B21-C611-4B32-9563-72CDA6DC204C}" type="slidenum">
              <a:rPr lang="en-GB" smtClean="0"/>
              <a:t>29</a:t>
            </a:fld>
            <a:endParaRPr lang="en-GB"/>
          </a:p>
        </p:txBody>
      </p:sp>
    </p:spTree>
    <p:extLst>
      <p:ext uri="{BB962C8B-B14F-4D97-AF65-F5344CB8AC3E}">
        <p14:creationId xmlns:p14="http://schemas.microsoft.com/office/powerpoint/2010/main" val="501801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endParaRPr lang="en-GB" b="1" dirty="0" smtClean="0"/>
          </a:p>
          <a:p>
            <a:r>
              <a:rPr lang="en-GB" b="0" i="1" dirty="0" smtClean="0"/>
              <a:t>“The</a:t>
            </a:r>
            <a:r>
              <a:rPr lang="en-GB" b="0" i="1" baseline="0" dirty="0" smtClean="0"/>
              <a:t> next few slides are going to contain some examples of working memory tasks. You are going to look at each slide for five seconds (and remember no cheating! You can’t write anything down).</a:t>
            </a:r>
          </a:p>
          <a:p>
            <a:endParaRPr lang="en-GB" b="0" i="1" baseline="0" dirty="0" smtClean="0"/>
          </a:p>
          <a:p>
            <a:r>
              <a:rPr lang="en-GB" b="0" i="1" baseline="0" dirty="0" smtClean="0"/>
              <a:t>On the next slide you will see some information. You will have five seconds to see how much you can remember before repeating back.”</a:t>
            </a:r>
            <a:endParaRPr lang="en-GB" b="0" i="1" dirty="0"/>
          </a:p>
        </p:txBody>
      </p:sp>
      <p:sp>
        <p:nvSpPr>
          <p:cNvPr id="4" name="Slide Number Placeholder 3"/>
          <p:cNvSpPr>
            <a:spLocks noGrp="1"/>
          </p:cNvSpPr>
          <p:nvPr>
            <p:ph type="sldNum" sz="quarter" idx="10"/>
          </p:nvPr>
        </p:nvSpPr>
        <p:spPr/>
        <p:txBody>
          <a:bodyPr/>
          <a:lstStyle/>
          <a:p>
            <a:fld id="{B694FED7-150C-488E-9E6D-3AD20768B8D7}" type="slidenum">
              <a:rPr lang="en-GB" smtClean="0"/>
              <a:t>3</a:t>
            </a:fld>
            <a:endParaRPr lang="en-GB"/>
          </a:p>
        </p:txBody>
      </p:sp>
    </p:spTree>
    <p:extLst>
      <p:ext uri="{BB962C8B-B14F-4D97-AF65-F5344CB8AC3E}">
        <p14:creationId xmlns:p14="http://schemas.microsoft.com/office/powerpoint/2010/main" val="38989817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r>
              <a:rPr lang="en-GB" b="0" i="1" dirty="0" smtClean="0"/>
              <a:t>“Adapting</a:t>
            </a:r>
            <a:r>
              <a:rPr lang="en-GB" b="0" i="1" baseline="0" dirty="0" smtClean="0"/>
              <a:t> language and tasks to memory limits can promote learning success. We can consider how we:</a:t>
            </a:r>
          </a:p>
          <a:p>
            <a:pPr marL="171450" indent="-171450">
              <a:buFont typeface="Wingdings" panose="05000000000000000000" pitchFamily="2" charset="2"/>
              <a:buChar char="§"/>
            </a:pPr>
            <a:r>
              <a:rPr lang="en-GB" b="0" i="1" baseline="0" dirty="0" smtClean="0"/>
              <a:t>Keep instructions short and simple – using gestures and visuals</a:t>
            </a:r>
          </a:p>
          <a:p>
            <a:pPr marL="171450" indent="-171450">
              <a:buFont typeface="Wingdings" panose="05000000000000000000" pitchFamily="2" charset="2"/>
              <a:buChar char="§"/>
            </a:pPr>
            <a:r>
              <a:rPr lang="en-GB" b="0" i="1" baseline="0" dirty="0" smtClean="0"/>
              <a:t>Developing new skills through the use of familiar materials and concepts</a:t>
            </a:r>
          </a:p>
          <a:p>
            <a:pPr marL="171450" indent="-171450">
              <a:buFont typeface="Wingdings" panose="05000000000000000000" pitchFamily="2" charset="2"/>
              <a:buChar char="§"/>
            </a:pPr>
            <a:r>
              <a:rPr lang="en-GB" b="0" i="1" baseline="0" dirty="0" smtClean="0"/>
              <a:t>Breaking down tasks into ‘chunks’ that can be learned at one time and </a:t>
            </a:r>
          </a:p>
          <a:p>
            <a:pPr marL="171450" indent="-171450">
              <a:buFont typeface="Wingdings" panose="05000000000000000000" pitchFamily="2" charset="2"/>
              <a:buChar char="§"/>
            </a:pPr>
            <a:r>
              <a:rPr lang="en-GB" b="0" i="1" baseline="0" dirty="0" smtClean="0"/>
              <a:t>Prompting children to use memory aids such as visuals.”</a:t>
            </a:r>
            <a:endParaRPr lang="en-GB" b="0" i="1" dirty="0"/>
          </a:p>
        </p:txBody>
      </p:sp>
      <p:sp>
        <p:nvSpPr>
          <p:cNvPr id="4" name="Slide Number Placeholder 3"/>
          <p:cNvSpPr>
            <a:spLocks noGrp="1"/>
          </p:cNvSpPr>
          <p:nvPr>
            <p:ph type="sldNum" sz="quarter" idx="10"/>
          </p:nvPr>
        </p:nvSpPr>
        <p:spPr/>
        <p:txBody>
          <a:bodyPr/>
          <a:lstStyle/>
          <a:p>
            <a:fld id="{1E417B21-C611-4B32-9563-72CDA6DC204C}" type="slidenum">
              <a:rPr lang="en-GB" smtClean="0"/>
              <a:t>30</a:t>
            </a:fld>
            <a:endParaRPr lang="en-GB"/>
          </a:p>
        </p:txBody>
      </p:sp>
    </p:spTree>
    <p:extLst>
      <p:ext uri="{BB962C8B-B14F-4D97-AF65-F5344CB8AC3E}">
        <p14:creationId xmlns:p14="http://schemas.microsoft.com/office/powerpoint/2010/main" val="31718690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Provide a copy of the Working Memory Key Messages Poster.</a:t>
            </a:r>
          </a:p>
          <a:p>
            <a:endParaRPr lang="en-GB" b="1" dirty="0" smtClean="0"/>
          </a:p>
          <a:p>
            <a:r>
              <a:rPr lang="en-GB" b="1" dirty="0" smtClean="0"/>
              <a:t>The facilitator to share:</a:t>
            </a:r>
          </a:p>
          <a:p>
            <a:endParaRPr lang="en-GB" b="1" dirty="0" smtClean="0"/>
          </a:p>
          <a:p>
            <a:r>
              <a:rPr lang="en-GB" b="0" i="1" dirty="0" smtClean="0"/>
              <a:t>“The</a:t>
            </a:r>
            <a:r>
              <a:rPr lang="en-GB" b="0" i="1" baseline="0" dirty="0" smtClean="0"/>
              <a:t> Working Memory Key Messages Poster provides a summary of the key points that we have explored in today’s introduction. In the second session we are going to explore this further through the context of literacy.”</a:t>
            </a:r>
            <a:endParaRPr lang="en-GB" b="0" i="1" dirty="0"/>
          </a:p>
        </p:txBody>
      </p:sp>
      <p:sp>
        <p:nvSpPr>
          <p:cNvPr id="4" name="Slide Number Placeholder 3"/>
          <p:cNvSpPr>
            <a:spLocks noGrp="1"/>
          </p:cNvSpPr>
          <p:nvPr>
            <p:ph type="sldNum" sz="quarter" idx="10"/>
          </p:nvPr>
        </p:nvSpPr>
        <p:spPr/>
        <p:txBody>
          <a:bodyPr/>
          <a:lstStyle/>
          <a:p>
            <a:fld id="{1E417B21-C611-4B32-9563-72CDA6DC204C}" type="slidenum">
              <a:rPr lang="en-GB" smtClean="0"/>
              <a:t>31</a:t>
            </a:fld>
            <a:endParaRPr lang="en-GB"/>
          </a:p>
        </p:txBody>
      </p:sp>
    </p:spTree>
    <p:extLst>
      <p:ext uri="{BB962C8B-B14F-4D97-AF65-F5344CB8AC3E}">
        <p14:creationId xmlns:p14="http://schemas.microsoft.com/office/powerpoint/2010/main" val="26892596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endParaRPr lang="en-GB" b="1" dirty="0" smtClean="0"/>
          </a:p>
          <a:p>
            <a:r>
              <a:rPr lang="en-GB" b="0" i="1" dirty="0" smtClean="0"/>
              <a:t>“Between</a:t>
            </a:r>
            <a:r>
              <a:rPr lang="en-GB" b="0" i="1" baseline="0" dirty="0" smtClean="0"/>
              <a:t> now and Part 2, you should observe and reflect on the following:</a:t>
            </a:r>
          </a:p>
          <a:p>
            <a:pPr lvl="1"/>
            <a:r>
              <a:rPr lang="en-GB" sz="3200" i="1" dirty="0" smtClean="0"/>
              <a:t>- What signs do you see of children getting overwhelmed by information processing demands?</a:t>
            </a:r>
          </a:p>
          <a:p>
            <a:pPr lvl="1"/>
            <a:r>
              <a:rPr lang="en-GB" sz="3200" i="1" dirty="0" smtClean="0"/>
              <a:t>- What small adaptations can you try for tasks?</a:t>
            </a:r>
          </a:p>
          <a:p>
            <a:pPr lvl="1"/>
            <a:r>
              <a:rPr lang="en-GB" sz="3200" i="1" dirty="0" smtClean="0"/>
              <a:t>- How would you know if those helped?</a:t>
            </a:r>
          </a:p>
          <a:p>
            <a:pPr lvl="1"/>
            <a:r>
              <a:rPr lang="en-GB" sz="3200" i="1" dirty="0" smtClean="0"/>
              <a:t>- Did they? What next?</a:t>
            </a:r>
          </a:p>
          <a:p>
            <a:endParaRPr lang="en-GB" b="0" i="1" dirty="0" smtClean="0"/>
          </a:p>
          <a:p>
            <a:r>
              <a:rPr lang="en-GB" b="0" i="1" dirty="0" smtClean="0"/>
              <a:t>Be</a:t>
            </a:r>
            <a:r>
              <a:rPr lang="en-GB" b="0" i="1" baseline="0" dirty="0" smtClean="0"/>
              <a:t> prepared to share your learning during Part 2.”</a:t>
            </a:r>
          </a:p>
          <a:p>
            <a:endParaRPr lang="en-GB" b="0" i="1" baseline="0" dirty="0" smtClean="0"/>
          </a:p>
          <a:p>
            <a:r>
              <a:rPr lang="en-GB" b="1" i="0" baseline="0" dirty="0" smtClean="0"/>
              <a:t>Slides 25-32: 10 minutes</a:t>
            </a:r>
            <a:endParaRPr lang="en-GB" b="1" i="0" dirty="0"/>
          </a:p>
        </p:txBody>
      </p:sp>
      <p:sp>
        <p:nvSpPr>
          <p:cNvPr id="4" name="Slide Number Placeholder 3"/>
          <p:cNvSpPr>
            <a:spLocks noGrp="1"/>
          </p:cNvSpPr>
          <p:nvPr>
            <p:ph type="sldNum" sz="quarter" idx="10"/>
          </p:nvPr>
        </p:nvSpPr>
        <p:spPr/>
        <p:txBody>
          <a:bodyPr/>
          <a:lstStyle/>
          <a:p>
            <a:fld id="{1E417B21-C611-4B32-9563-72CDA6DC204C}" type="slidenum">
              <a:rPr lang="en-GB" smtClean="0"/>
              <a:t>32</a:t>
            </a:fld>
            <a:endParaRPr lang="en-GB"/>
          </a:p>
        </p:txBody>
      </p:sp>
    </p:spTree>
    <p:extLst>
      <p:ext uri="{BB962C8B-B14F-4D97-AF65-F5344CB8AC3E}">
        <p14:creationId xmlns:p14="http://schemas.microsoft.com/office/powerpoint/2010/main" val="14353509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1" dirty="0" smtClean="0"/>
              <a:t>Practitioners</a:t>
            </a:r>
            <a:r>
              <a:rPr lang="en-GB" b="1" baseline="0" dirty="0" smtClean="0"/>
              <a:t> to discuss:</a:t>
            </a:r>
          </a:p>
          <a:p>
            <a:endParaRPr lang="en-GB" b="0" i="1" baseline="0" dirty="0" smtClean="0"/>
          </a:p>
          <a:p>
            <a:pPr marL="342900" indent="-342900">
              <a:buFont typeface="Wingdings" panose="05000000000000000000" pitchFamily="2" charset="2"/>
              <a:buChar char="§"/>
            </a:pPr>
            <a:r>
              <a:rPr lang="en-GB" sz="1200" b="1" dirty="0" smtClean="0">
                <a:solidFill>
                  <a:srgbClr val="000000"/>
                </a:solidFill>
                <a:latin typeface="Arial" panose="020B0604020202020204" pitchFamily="34" charset="0"/>
                <a:cs typeface="Arial" panose="020B0604020202020204" pitchFamily="34" charset="0"/>
              </a:rPr>
              <a:t>How will you use today’s learning on working memory to prevent working memory overload and develop a working memory friendly classroom?</a:t>
            </a:r>
          </a:p>
          <a:p>
            <a:pPr marL="342900" indent="-342900">
              <a:buFont typeface="Wingdings" panose="05000000000000000000" pitchFamily="2" charset="2"/>
              <a:buChar char="§"/>
            </a:pPr>
            <a:r>
              <a:rPr lang="en-GB" sz="1200" b="1" dirty="0" smtClean="0">
                <a:solidFill>
                  <a:srgbClr val="000000"/>
                </a:solidFill>
                <a:latin typeface="Arial" panose="020B0604020202020204" pitchFamily="34" charset="0"/>
                <a:cs typeface="Arial" panose="020B0604020202020204" pitchFamily="34" charset="0"/>
              </a:rPr>
              <a:t>How could you observe the impact of planning for working memory prevention and developing a working memory friendly classroom?</a:t>
            </a:r>
          </a:p>
          <a:p>
            <a:endParaRPr lang="en-GB" dirty="0" smtClean="0"/>
          </a:p>
          <a:p>
            <a:r>
              <a:rPr lang="en-GB" b="1" dirty="0" smtClean="0"/>
              <a:t>Slide</a:t>
            </a:r>
            <a:r>
              <a:rPr lang="en-GB" b="1" baseline="0" dirty="0" smtClean="0"/>
              <a:t> 33: 5 minutes</a:t>
            </a:r>
            <a:endParaRPr lang="en-GB" b="1" dirty="0" smtClean="0"/>
          </a:p>
          <a:p>
            <a:pPr marL="0" indent="0">
              <a:buFont typeface="Arial" panose="020B0604020202020204" pitchFamily="34" charset="0"/>
              <a:buNone/>
            </a:pPr>
            <a:endParaRPr lang="en-GB" b="1" i="1" baseline="0" dirty="0" smtClean="0"/>
          </a:p>
          <a:p>
            <a:pPr marL="171450" indent="-171450">
              <a:buFont typeface="Arial" panose="020B0604020202020204" pitchFamily="34" charset="0"/>
              <a:buChar char="•"/>
            </a:pPr>
            <a:endParaRPr lang="en-GB" b="0" i="1" baseline="0" dirty="0" smtClean="0"/>
          </a:p>
          <a:p>
            <a:pPr marL="171450" indent="-171450">
              <a:buFont typeface="Arial" panose="020B0604020202020204" pitchFamily="34" charset="0"/>
              <a:buChar char="•"/>
            </a:pPr>
            <a:endParaRPr lang="en-GB" b="0" i="1" baseline="0" dirty="0" smtClean="0"/>
          </a:p>
          <a:p>
            <a:pPr marL="0" indent="0">
              <a:buFont typeface="Arial" panose="020B0604020202020204" pitchFamily="34" charset="0"/>
              <a:buNone/>
            </a:pPr>
            <a:endParaRPr lang="en-GB" b="0" i="1" baseline="0" dirty="0" smtClean="0"/>
          </a:p>
        </p:txBody>
      </p:sp>
      <p:sp>
        <p:nvSpPr>
          <p:cNvPr id="4" name="Slide Number Placeholder 3"/>
          <p:cNvSpPr>
            <a:spLocks noGrp="1"/>
          </p:cNvSpPr>
          <p:nvPr>
            <p:ph type="sldNum" sz="quarter" idx="10"/>
          </p:nvPr>
        </p:nvSpPr>
        <p:spPr/>
        <p:txBody>
          <a:bodyPr/>
          <a:lstStyle/>
          <a:p>
            <a:fld id="{F3FA3FA8-9BC7-475E-BA7E-2C14599A0BB9}" type="slidenum">
              <a:rPr lang="en-GB" smtClean="0"/>
              <a:pPr/>
              <a:t>33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Facilitator</a:t>
            </a:r>
            <a:r>
              <a:rPr lang="en-GB" b="1" baseline="0" dirty="0" smtClean="0"/>
              <a:t> to show slide for five seconds and move on to next slide.</a:t>
            </a:r>
            <a:endParaRPr lang="en-GB" b="1" dirty="0"/>
          </a:p>
        </p:txBody>
      </p:sp>
      <p:sp>
        <p:nvSpPr>
          <p:cNvPr id="4" name="Slide Number Placeholder 3"/>
          <p:cNvSpPr>
            <a:spLocks noGrp="1"/>
          </p:cNvSpPr>
          <p:nvPr>
            <p:ph type="sldNum" sz="quarter" idx="10"/>
          </p:nvPr>
        </p:nvSpPr>
        <p:spPr/>
        <p:txBody>
          <a:bodyPr/>
          <a:lstStyle/>
          <a:p>
            <a:fld id="{B694FED7-150C-488E-9E6D-3AD20768B8D7}" type="slidenum">
              <a:rPr lang="en-GB" smtClean="0"/>
              <a:t>4</a:t>
            </a:fld>
            <a:endParaRPr lang="en-GB"/>
          </a:p>
        </p:txBody>
      </p:sp>
    </p:spTree>
    <p:extLst>
      <p:ext uri="{BB962C8B-B14F-4D97-AF65-F5344CB8AC3E}">
        <p14:creationId xmlns:p14="http://schemas.microsoft.com/office/powerpoint/2010/main" val="2192501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endParaRPr lang="en-GB" b="1" dirty="0" smtClean="0"/>
          </a:p>
          <a:p>
            <a:r>
              <a:rPr lang="en-GB" b="0" i="1" dirty="0" smtClean="0"/>
              <a:t>“And repeat?”</a:t>
            </a:r>
          </a:p>
          <a:p>
            <a:endParaRPr lang="en-GB" b="0" i="1" dirty="0" smtClean="0"/>
          </a:p>
          <a:p>
            <a:r>
              <a:rPr lang="en-GB" b="1" i="0" dirty="0" smtClean="0"/>
              <a:t>Pause to allow practitioners to repeat.</a:t>
            </a:r>
          </a:p>
          <a:p>
            <a:endParaRPr lang="en-GB" b="1" i="0" dirty="0" smtClean="0"/>
          </a:p>
          <a:p>
            <a:r>
              <a:rPr lang="en-GB" b="0" i="1" dirty="0" smtClean="0"/>
              <a:t>“This is an extremely difficult task for</a:t>
            </a:r>
            <a:r>
              <a:rPr lang="en-GB" b="0" i="1" baseline="0" dirty="0" smtClean="0"/>
              <a:t> most adults. Some of you may have been able to remember the first few letters, some may have focused on the last few, and some may have felt completely overwhelmed by the amount of information that was presented.</a:t>
            </a:r>
          </a:p>
          <a:p>
            <a:endParaRPr lang="en-GB" b="0" i="1" baseline="0" dirty="0" smtClean="0"/>
          </a:p>
          <a:p>
            <a:r>
              <a:rPr lang="en-GB" b="0" i="1" baseline="0" dirty="0" smtClean="0"/>
              <a:t>You might see this in class where some children remember either the first or the last thing you told them , or asked them to do</a:t>
            </a:r>
            <a:r>
              <a:rPr lang="en-GB" b="0" i="1" baseline="0" dirty="0" smtClean="0"/>
              <a:t>!</a:t>
            </a:r>
            <a:endParaRPr lang="en-GB" b="0" i="1" baseline="0" dirty="0" smtClean="0"/>
          </a:p>
          <a:p>
            <a:endParaRPr lang="en-GB" b="0" i="1" baseline="0" dirty="0" smtClean="0"/>
          </a:p>
          <a:p>
            <a:r>
              <a:rPr lang="en-GB" b="0" i="1" baseline="0" dirty="0" smtClean="0"/>
              <a:t>We’re going to see another example now. You will again have five seconds.”</a:t>
            </a:r>
            <a:endParaRPr lang="en-GB" dirty="0"/>
          </a:p>
        </p:txBody>
      </p:sp>
      <p:sp>
        <p:nvSpPr>
          <p:cNvPr id="4" name="Slide Number Placeholder 3"/>
          <p:cNvSpPr>
            <a:spLocks noGrp="1"/>
          </p:cNvSpPr>
          <p:nvPr>
            <p:ph type="sldNum" sz="quarter" idx="10"/>
          </p:nvPr>
        </p:nvSpPr>
        <p:spPr/>
        <p:txBody>
          <a:bodyPr/>
          <a:lstStyle/>
          <a:p>
            <a:fld id="{B694FED7-150C-488E-9E6D-3AD20768B8D7}" type="slidenum">
              <a:rPr lang="en-GB" smtClean="0"/>
              <a:t>5</a:t>
            </a:fld>
            <a:endParaRPr lang="en-GB"/>
          </a:p>
        </p:txBody>
      </p:sp>
    </p:spTree>
    <p:extLst>
      <p:ext uri="{BB962C8B-B14F-4D97-AF65-F5344CB8AC3E}">
        <p14:creationId xmlns:p14="http://schemas.microsoft.com/office/powerpoint/2010/main" val="30498953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t>Facilitator</a:t>
            </a:r>
            <a:r>
              <a:rPr lang="en-GB" b="1" baseline="0" dirty="0" smtClean="0"/>
              <a:t> to show slide for five seconds and move on to next slide.</a:t>
            </a:r>
            <a:endParaRPr lang="en-GB" b="1" dirty="0" smtClean="0"/>
          </a:p>
          <a:p>
            <a:endParaRPr lang="en-GB" dirty="0"/>
          </a:p>
        </p:txBody>
      </p:sp>
      <p:sp>
        <p:nvSpPr>
          <p:cNvPr id="4" name="Slide Number Placeholder 3"/>
          <p:cNvSpPr>
            <a:spLocks noGrp="1"/>
          </p:cNvSpPr>
          <p:nvPr>
            <p:ph type="sldNum" sz="quarter" idx="10"/>
          </p:nvPr>
        </p:nvSpPr>
        <p:spPr/>
        <p:txBody>
          <a:bodyPr/>
          <a:lstStyle/>
          <a:p>
            <a:fld id="{1E417B21-C611-4B32-9563-72CDA6DC204C}" type="slidenum">
              <a:rPr lang="en-GB" smtClean="0"/>
              <a:t>6</a:t>
            </a:fld>
            <a:endParaRPr lang="en-GB"/>
          </a:p>
        </p:txBody>
      </p:sp>
    </p:spTree>
    <p:extLst>
      <p:ext uri="{BB962C8B-B14F-4D97-AF65-F5344CB8AC3E}">
        <p14:creationId xmlns:p14="http://schemas.microsoft.com/office/powerpoint/2010/main" val="553123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endParaRPr lang="en-GB" b="1" dirty="0" smtClean="0"/>
          </a:p>
          <a:p>
            <a:r>
              <a:rPr lang="en-GB" b="0" i="1" dirty="0" smtClean="0"/>
              <a:t>“And repeat?”</a:t>
            </a:r>
          </a:p>
          <a:p>
            <a:endParaRPr lang="en-GB" b="0" i="1" dirty="0" smtClean="0"/>
          </a:p>
          <a:p>
            <a:r>
              <a:rPr lang="en-GB" b="1" i="0" dirty="0" smtClean="0"/>
              <a:t>Pause to allow practitioners to repeat.</a:t>
            </a:r>
          </a:p>
        </p:txBody>
      </p:sp>
      <p:sp>
        <p:nvSpPr>
          <p:cNvPr id="4" name="Slide Number Placeholder 3"/>
          <p:cNvSpPr>
            <a:spLocks noGrp="1"/>
          </p:cNvSpPr>
          <p:nvPr>
            <p:ph type="sldNum" sz="quarter" idx="10"/>
          </p:nvPr>
        </p:nvSpPr>
        <p:spPr/>
        <p:txBody>
          <a:bodyPr/>
          <a:lstStyle/>
          <a:p>
            <a:fld id="{B694FED7-150C-488E-9E6D-3AD20768B8D7}" type="slidenum">
              <a:rPr lang="en-GB" smtClean="0"/>
              <a:t>7</a:t>
            </a:fld>
            <a:endParaRPr lang="en-GB"/>
          </a:p>
        </p:txBody>
      </p:sp>
    </p:spTree>
    <p:extLst>
      <p:ext uri="{BB962C8B-B14F-4D97-AF65-F5344CB8AC3E}">
        <p14:creationId xmlns:p14="http://schemas.microsoft.com/office/powerpoint/2010/main" val="30498953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 to share:</a:t>
            </a:r>
          </a:p>
          <a:p>
            <a:endParaRPr lang="en-GB" b="1" dirty="0" smtClean="0"/>
          </a:p>
          <a:p>
            <a:r>
              <a:rPr lang="en-GB" b="0" i="1" dirty="0" smtClean="0"/>
              <a:t>“Most people would say that the second</a:t>
            </a:r>
            <a:r>
              <a:rPr lang="en-GB" b="0" i="1" baseline="0" dirty="0" smtClean="0"/>
              <a:t> example is easier to remember that the first example.”</a:t>
            </a:r>
          </a:p>
          <a:p>
            <a:endParaRPr lang="en-GB" b="0" i="1" baseline="0" dirty="0" smtClean="0"/>
          </a:p>
          <a:p>
            <a:r>
              <a:rPr lang="en-GB" b="1" i="0" baseline="0" dirty="0" smtClean="0"/>
              <a:t>Practitioners to discuss:</a:t>
            </a:r>
          </a:p>
          <a:p>
            <a:pPr marL="171450" indent="-171450">
              <a:buFont typeface="Wingdings" panose="05000000000000000000" pitchFamily="2" charset="2"/>
              <a:buChar char="§"/>
            </a:pPr>
            <a:r>
              <a:rPr lang="en-GB" b="1" i="0" baseline="0" dirty="0" smtClean="0"/>
              <a:t>Why is the second example easier to remember than the first?</a:t>
            </a:r>
          </a:p>
          <a:p>
            <a:pPr marL="171450" indent="-171450">
              <a:buFont typeface="Wingdings" panose="05000000000000000000" pitchFamily="2" charset="2"/>
              <a:buChar char="§"/>
            </a:pPr>
            <a:endParaRPr lang="en-GB" b="1" i="0" baseline="0" dirty="0" smtClean="0"/>
          </a:p>
          <a:p>
            <a:pPr marL="0" indent="0">
              <a:buFont typeface="Wingdings" panose="05000000000000000000" pitchFamily="2" charset="2"/>
              <a:buNone/>
            </a:pPr>
            <a:r>
              <a:rPr lang="en-GB" b="1" i="0" baseline="0" dirty="0" smtClean="0"/>
              <a:t>Facilitator to provide time to discuss and collect responses.</a:t>
            </a:r>
          </a:p>
          <a:p>
            <a:pPr marL="0" indent="0">
              <a:buFont typeface="Wingdings" panose="05000000000000000000" pitchFamily="2" charset="2"/>
              <a:buNone/>
            </a:pPr>
            <a:endParaRPr lang="en-GB" b="1" i="0" baseline="0" dirty="0" smtClean="0"/>
          </a:p>
          <a:p>
            <a:pPr marL="0" indent="0">
              <a:buFont typeface="Wingdings" panose="05000000000000000000" pitchFamily="2" charset="2"/>
              <a:buNone/>
            </a:pPr>
            <a:r>
              <a:rPr lang="en-GB" b="1" i="0" baseline="0" dirty="0" smtClean="0"/>
              <a:t>Some possible responses may be:</a:t>
            </a:r>
          </a:p>
          <a:p>
            <a:pPr marL="171450" indent="-171450">
              <a:buFont typeface="Wingdings" panose="05000000000000000000" pitchFamily="2" charset="2"/>
              <a:buChar char="§"/>
            </a:pPr>
            <a:r>
              <a:rPr lang="en-GB" b="1" i="0" baseline="0" dirty="0" smtClean="0"/>
              <a:t>In the second example, the information was organised into two words rather then 13+ letters</a:t>
            </a:r>
          </a:p>
          <a:p>
            <a:pPr marL="171450" indent="-171450">
              <a:buFont typeface="Wingdings" panose="05000000000000000000" pitchFamily="2" charset="2"/>
              <a:buChar char="§"/>
            </a:pPr>
            <a:r>
              <a:rPr lang="en-GB" b="1" i="0" baseline="0" dirty="0" smtClean="0"/>
              <a:t>We are automatically able to recall the two words because we know them</a:t>
            </a:r>
          </a:p>
          <a:p>
            <a:pPr marL="171450" indent="-171450">
              <a:buFont typeface="Wingdings" panose="05000000000000000000" pitchFamily="2" charset="2"/>
              <a:buChar char="§"/>
            </a:pPr>
            <a:r>
              <a:rPr lang="en-GB" b="1" i="0" baseline="0" dirty="0" smtClean="0"/>
              <a:t>There didn’t seem to be any pattern with the letters in the first example</a:t>
            </a:r>
          </a:p>
          <a:p>
            <a:pPr marL="171450" indent="-171450">
              <a:buFont typeface="Wingdings" panose="05000000000000000000" pitchFamily="2" charset="2"/>
              <a:buChar char="§"/>
            </a:pPr>
            <a:r>
              <a:rPr lang="en-GB" b="1" i="0" baseline="0" dirty="0" smtClean="0"/>
              <a:t>The words in the second example are words that we are familiar with</a:t>
            </a:r>
          </a:p>
          <a:p>
            <a:pPr marL="171450" indent="-171450">
              <a:buFont typeface="Wingdings" panose="05000000000000000000" pitchFamily="2" charset="2"/>
              <a:buChar char="§"/>
            </a:pPr>
            <a:r>
              <a:rPr lang="en-GB" b="1" i="0" baseline="0" dirty="0" smtClean="0"/>
              <a:t>We have been talking about working memory so the context helps</a:t>
            </a:r>
          </a:p>
          <a:p>
            <a:pPr marL="171450" indent="-171450">
              <a:buFont typeface="Wingdings" panose="05000000000000000000" pitchFamily="2" charset="2"/>
              <a:buChar char="§"/>
            </a:pPr>
            <a:r>
              <a:rPr lang="en-GB" b="1" i="0" baseline="0" dirty="0" smtClean="0"/>
              <a:t>Because of the way the information was organised in the second example, we had enough time to take it in and process.</a:t>
            </a:r>
          </a:p>
          <a:p>
            <a:pPr marL="171450" indent="-171450">
              <a:buFont typeface="Wingdings" panose="05000000000000000000" pitchFamily="2" charset="2"/>
              <a:buChar char="§"/>
            </a:pPr>
            <a:endParaRPr lang="en-GB" b="1" i="0" baseline="0" dirty="0" smtClean="0"/>
          </a:p>
          <a:p>
            <a:pPr marL="0" indent="0">
              <a:buFont typeface="Wingdings" panose="05000000000000000000" pitchFamily="2" charset="2"/>
              <a:buNone/>
            </a:pPr>
            <a:r>
              <a:rPr lang="en-GB" b="1" i="0" baseline="0" dirty="0" smtClean="0"/>
              <a:t>Slides 1-8: 10 minutes</a:t>
            </a:r>
            <a:endParaRPr lang="en-GB" b="1" i="0" dirty="0" smtClean="0"/>
          </a:p>
        </p:txBody>
      </p:sp>
      <p:sp>
        <p:nvSpPr>
          <p:cNvPr id="4" name="Slide Number Placeholder 3"/>
          <p:cNvSpPr>
            <a:spLocks noGrp="1"/>
          </p:cNvSpPr>
          <p:nvPr>
            <p:ph type="sldNum" sz="quarter" idx="10"/>
          </p:nvPr>
        </p:nvSpPr>
        <p:spPr/>
        <p:txBody>
          <a:bodyPr/>
          <a:lstStyle/>
          <a:p>
            <a:fld id="{B694FED7-150C-488E-9E6D-3AD20768B8D7}" type="slidenum">
              <a:rPr lang="en-GB" smtClean="0"/>
              <a:t>8</a:t>
            </a:fld>
            <a:endParaRPr lang="en-GB"/>
          </a:p>
        </p:txBody>
      </p:sp>
    </p:spTree>
    <p:extLst>
      <p:ext uri="{BB962C8B-B14F-4D97-AF65-F5344CB8AC3E}">
        <p14:creationId xmlns:p14="http://schemas.microsoft.com/office/powerpoint/2010/main" val="17326022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facilitator</a:t>
            </a:r>
            <a:r>
              <a:rPr lang="en-GB" b="1" baseline="0" dirty="0" smtClean="0"/>
              <a:t> to share:</a:t>
            </a:r>
          </a:p>
          <a:p>
            <a:endParaRPr lang="en-GB" b="1" baseline="0" dirty="0" smtClean="0"/>
          </a:p>
          <a:p>
            <a:r>
              <a:rPr lang="en-GB" b="0" i="1" baseline="0" dirty="0" smtClean="0"/>
              <a:t>“When we explore working memory, there are a couple of terms that we are going to use. The first term is ‘sticky’. The reasons why you said the second example was easier to remember than the first example are due to the stickiness of the information. Information is more sticky if:</a:t>
            </a:r>
          </a:p>
          <a:p>
            <a:pPr marL="171450" indent="-171450">
              <a:buFont typeface="Wingdings" panose="05000000000000000000" pitchFamily="2" charset="2"/>
              <a:buChar char="§"/>
            </a:pPr>
            <a:r>
              <a:rPr lang="en-GB" b="0" i="1" baseline="0" dirty="0" smtClean="0"/>
              <a:t>it is meaningful – we have prior knowledge that we can stick the information on to</a:t>
            </a:r>
          </a:p>
          <a:p>
            <a:pPr marL="171450" indent="-171450">
              <a:buFont typeface="Wingdings" panose="05000000000000000000" pitchFamily="2" charset="2"/>
              <a:buChar char="§"/>
            </a:pPr>
            <a:r>
              <a:rPr lang="en-GB" b="0" i="1" baseline="0" dirty="0" smtClean="0"/>
              <a:t>it comes in small ‘chunks’ – again, as we explore working memory, we are going to discuss chunks and chunking information</a:t>
            </a:r>
          </a:p>
          <a:p>
            <a:pPr marL="171450" indent="-171450">
              <a:buFont typeface="Wingdings" panose="05000000000000000000" pitchFamily="2" charset="2"/>
              <a:buChar char="§"/>
            </a:pPr>
            <a:r>
              <a:rPr lang="en-GB" b="0" i="1" baseline="0" dirty="0" smtClean="0"/>
              <a:t>we have enough time to take it in – both examples had 13 letters; as the information was presented in a way that was more sticky in example 2, we were able to recall this in the time given; this was difficult in the first example due to the lack of stickiness, including the amount of time we had to process the information.”</a:t>
            </a:r>
          </a:p>
        </p:txBody>
      </p:sp>
      <p:sp>
        <p:nvSpPr>
          <p:cNvPr id="4" name="Slide Number Placeholder 3"/>
          <p:cNvSpPr>
            <a:spLocks noGrp="1"/>
          </p:cNvSpPr>
          <p:nvPr>
            <p:ph type="sldNum" sz="quarter" idx="10"/>
          </p:nvPr>
        </p:nvSpPr>
        <p:spPr/>
        <p:txBody>
          <a:bodyPr/>
          <a:lstStyle/>
          <a:p>
            <a:fld id="{B694FED7-150C-488E-9E6D-3AD20768B8D7}" type="slidenum">
              <a:rPr lang="en-GB" smtClean="0"/>
              <a:t>9</a:t>
            </a:fld>
            <a:endParaRPr lang="en-GB"/>
          </a:p>
        </p:txBody>
      </p:sp>
    </p:spTree>
    <p:extLst>
      <p:ext uri="{BB962C8B-B14F-4D97-AF65-F5344CB8AC3E}">
        <p14:creationId xmlns:p14="http://schemas.microsoft.com/office/powerpoint/2010/main" val="42933845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7F044F17-8EA6-4F9C-BEE4-C2AE323DC58D}" type="datetimeFigureOut">
              <a:rPr lang="en-GB" smtClean="0"/>
              <a:t>29/07/2019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88AD9A-B8D3-43A8-B2E2-E8B9FCBE75A2}" type="slidenum">
              <a:rPr lang="en-GB" smtClean="0"/>
              <a:t>‹#›</a:t>
            </a:fld>
            <a:endParaRPr lang="en-GB"/>
          </a:p>
        </p:txBody>
      </p:sp>
    </p:spTree>
    <p:extLst>
      <p:ext uri="{BB962C8B-B14F-4D97-AF65-F5344CB8AC3E}">
        <p14:creationId xmlns:p14="http://schemas.microsoft.com/office/powerpoint/2010/main" val="36927013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044F17-8EA6-4F9C-BEE4-C2AE323DC58D}" type="datetimeFigureOut">
              <a:rPr lang="en-GB" smtClean="0"/>
              <a:t>29/07/2019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88AD9A-B8D3-43A8-B2E2-E8B9FCBE75A2}" type="slidenum">
              <a:rPr lang="en-GB" smtClean="0"/>
              <a:t>‹#›</a:t>
            </a:fld>
            <a:endParaRPr lang="en-GB"/>
          </a:p>
        </p:txBody>
      </p:sp>
    </p:spTree>
    <p:extLst>
      <p:ext uri="{BB962C8B-B14F-4D97-AF65-F5344CB8AC3E}">
        <p14:creationId xmlns:p14="http://schemas.microsoft.com/office/powerpoint/2010/main" val="31703615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044F17-8EA6-4F9C-BEE4-C2AE323DC58D}" type="datetimeFigureOut">
              <a:rPr lang="en-GB" smtClean="0"/>
              <a:t>29/07/2019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88AD9A-B8D3-43A8-B2E2-E8B9FCBE75A2}" type="slidenum">
              <a:rPr lang="en-GB" smtClean="0"/>
              <a:t>‹#›</a:t>
            </a:fld>
            <a:endParaRPr lang="en-GB"/>
          </a:p>
        </p:txBody>
      </p:sp>
    </p:spTree>
    <p:extLst>
      <p:ext uri="{BB962C8B-B14F-4D97-AF65-F5344CB8AC3E}">
        <p14:creationId xmlns:p14="http://schemas.microsoft.com/office/powerpoint/2010/main" val="1089472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044F17-8EA6-4F9C-BEE4-C2AE323DC58D}" type="datetimeFigureOut">
              <a:rPr lang="en-GB" smtClean="0"/>
              <a:t>29/07/2019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88AD9A-B8D3-43A8-B2E2-E8B9FCBE75A2}" type="slidenum">
              <a:rPr lang="en-GB" smtClean="0"/>
              <a:t>‹#›</a:t>
            </a:fld>
            <a:endParaRPr lang="en-GB"/>
          </a:p>
        </p:txBody>
      </p:sp>
    </p:spTree>
    <p:extLst>
      <p:ext uri="{BB962C8B-B14F-4D97-AF65-F5344CB8AC3E}">
        <p14:creationId xmlns:p14="http://schemas.microsoft.com/office/powerpoint/2010/main" val="3740076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044F17-8EA6-4F9C-BEE4-C2AE323DC58D}" type="datetimeFigureOut">
              <a:rPr lang="en-GB" smtClean="0"/>
              <a:t>29/07/2019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988AD9A-B8D3-43A8-B2E2-E8B9FCBE75A2}" type="slidenum">
              <a:rPr lang="en-GB" smtClean="0"/>
              <a:t>‹#›</a:t>
            </a:fld>
            <a:endParaRPr lang="en-GB"/>
          </a:p>
        </p:txBody>
      </p:sp>
    </p:spTree>
    <p:extLst>
      <p:ext uri="{BB962C8B-B14F-4D97-AF65-F5344CB8AC3E}">
        <p14:creationId xmlns:p14="http://schemas.microsoft.com/office/powerpoint/2010/main" val="3904471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F044F17-8EA6-4F9C-BEE4-C2AE323DC58D}" type="datetimeFigureOut">
              <a:rPr lang="en-GB" smtClean="0"/>
              <a:t>29/07/2019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88AD9A-B8D3-43A8-B2E2-E8B9FCBE75A2}" type="slidenum">
              <a:rPr lang="en-GB" smtClean="0"/>
              <a:t>‹#›</a:t>
            </a:fld>
            <a:endParaRPr lang="en-GB"/>
          </a:p>
        </p:txBody>
      </p:sp>
    </p:spTree>
    <p:extLst>
      <p:ext uri="{BB962C8B-B14F-4D97-AF65-F5344CB8AC3E}">
        <p14:creationId xmlns:p14="http://schemas.microsoft.com/office/powerpoint/2010/main" val="32476013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F044F17-8EA6-4F9C-BEE4-C2AE323DC58D}" type="datetimeFigureOut">
              <a:rPr lang="en-GB" smtClean="0"/>
              <a:t>29/07/2019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988AD9A-B8D3-43A8-B2E2-E8B9FCBE75A2}" type="slidenum">
              <a:rPr lang="en-GB" smtClean="0"/>
              <a:t>‹#›</a:t>
            </a:fld>
            <a:endParaRPr lang="en-GB"/>
          </a:p>
        </p:txBody>
      </p:sp>
    </p:spTree>
    <p:extLst>
      <p:ext uri="{BB962C8B-B14F-4D97-AF65-F5344CB8AC3E}">
        <p14:creationId xmlns:p14="http://schemas.microsoft.com/office/powerpoint/2010/main" val="1243491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F044F17-8EA6-4F9C-BEE4-C2AE323DC58D}" type="datetimeFigureOut">
              <a:rPr lang="en-GB" smtClean="0"/>
              <a:t>29/07/2019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988AD9A-B8D3-43A8-B2E2-E8B9FCBE75A2}" type="slidenum">
              <a:rPr lang="en-GB" smtClean="0"/>
              <a:t>‹#›</a:t>
            </a:fld>
            <a:endParaRPr lang="en-GB"/>
          </a:p>
        </p:txBody>
      </p:sp>
    </p:spTree>
    <p:extLst>
      <p:ext uri="{BB962C8B-B14F-4D97-AF65-F5344CB8AC3E}">
        <p14:creationId xmlns:p14="http://schemas.microsoft.com/office/powerpoint/2010/main" val="171649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044F17-8EA6-4F9C-BEE4-C2AE323DC58D}" type="datetimeFigureOut">
              <a:rPr lang="en-GB" smtClean="0"/>
              <a:t>29/07/2019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988AD9A-B8D3-43A8-B2E2-E8B9FCBE75A2}" type="slidenum">
              <a:rPr lang="en-GB" smtClean="0"/>
              <a:t>‹#›</a:t>
            </a:fld>
            <a:endParaRPr lang="en-GB"/>
          </a:p>
        </p:txBody>
      </p:sp>
    </p:spTree>
    <p:extLst>
      <p:ext uri="{BB962C8B-B14F-4D97-AF65-F5344CB8AC3E}">
        <p14:creationId xmlns:p14="http://schemas.microsoft.com/office/powerpoint/2010/main" val="1223403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044F17-8EA6-4F9C-BEE4-C2AE323DC58D}" type="datetimeFigureOut">
              <a:rPr lang="en-GB" smtClean="0"/>
              <a:t>29/07/2019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88AD9A-B8D3-43A8-B2E2-E8B9FCBE75A2}" type="slidenum">
              <a:rPr lang="en-GB" smtClean="0"/>
              <a:t>‹#›</a:t>
            </a:fld>
            <a:endParaRPr lang="en-GB"/>
          </a:p>
        </p:txBody>
      </p:sp>
    </p:spTree>
    <p:extLst>
      <p:ext uri="{BB962C8B-B14F-4D97-AF65-F5344CB8AC3E}">
        <p14:creationId xmlns:p14="http://schemas.microsoft.com/office/powerpoint/2010/main" val="3198575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044F17-8EA6-4F9C-BEE4-C2AE323DC58D}" type="datetimeFigureOut">
              <a:rPr lang="en-GB" smtClean="0"/>
              <a:t>29/07/2019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988AD9A-B8D3-43A8-B2E2-E8B9FCBE75A2}" type="slidenum">
              <a:rPr lang="en-GB" smtClean="0"/>
              <a:t>‹#›</a:t>
            </a:fld>
            <a:endParaRPr lang="en-GB"/>
          </a:p>
        </p:txBody>
      </p:sp>
    </p:spTree>
    <p:extLst>
      <p:ext uri="{BB962C8B-B14F-4D97-AF65-F5344CB8AC3E}">
        <p14:creationId xmlns:p14="http://schemas.microsoft.com/office/powerpoint/2010/main" val="21521330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044F17-8EA6-4F9C-BEE4-C2AE323DC58D}" type="datetimeFigureOut">
              <a:rPr lang="en-GB" smtClean="0"/>
              <a:t>29/07/2019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988AD9A-B8D3-43A8-B2E2-E8B9FCBE75A2}" type="slidenum">
              <a:rPr lang="en-GB" smtClean="0"/>
              <a:t>‹#›</a:t>
            </a:fld>
            <a:endParaRPr lang="en-GB"/>
          </a:p>
        </p:txBody>
      </p:sp>
    </p:spTree>
    <p:extLst>
      <p:ext uri="{BB962C8B-B14F-4D97-AF65-F5344CB8AC3E}">
        <p14:creationId xmlns:p14="http://schemas.microsoft.com/office/powerpoint/2010/main" val="101012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4.jpg"/><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4.jp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chemeClr val="accent1">
              <a:lumMod val="20000"/>
              <a:lumOff val="80000"/>
            </a:schemeClr>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90" name="Shape 90"/>
          <p:cNvSpPr txBox="1">
            <a:spLocks noGrp="1"/>
          </p:cNvSpPr>
          <p:nvPr>
            <p:ph type="title"/>
          </p:nvPr>
        </p:nvSpPr>
        <p:spPr>
          <a:xfrm>
            <a:off x="153291" y="3115446"/>
            <a:ext cx="8817091" cy="3096344"/>
          </a:xfrm>
          <a:prstGeom prst="rect">
            <a:avLst/>
          </a:prstGeom>
          <a:noFill/>
          <a:ln>
            <a:noFill/>
          </a:ln>
        </p:spPr>
        <p:txBody>
          <a:bodyPr spcFirstLastPara="1" wrap="square" lIns="91425" tIns="45700" rIns="91425" bIns="45700" anchor="ctr" anchorCtr="0">
            <a:noAutofit/>
          </a:bodyPr>
          <a:lstStyle/>
          <a:p>
            <a:pPr algn="l"/>
            <a:r>
              <a:rPr lang="en-GB" sz="4800" b="1" dirty="0" smtClean="0">
                <a:solidFill>
                  <a:schemeClr val="dk1"/>
                </a:solidFill>
                <a:sym typeface="Calibri"/>
              </a:rPr>
              <a:t>Raising Attainment through developing a whole-school approach to the creation of a working memory friendly classroom</a:t>
            </a:r>
            <a:br>
              <a:rPr lang="en-GB" sz="4800" b="1" dirty="0" smtClean="0">
                <a:solidFill>
                  <a:schemeClr val="dk1"/>
                </a:solidFill>
                <a:sym typeface="Calibri"/>
              </a:rPr>
            </a:br>
            <a:r>
              <a:rPr lang="en-GB" sz="4800" b="1" dirty="0" smtClean="0">
                <a:solidFill>
                  <a:schemeClr val="dk1"/>
                </a:solidFill>
                <a:sym typeface="Calibri"/>
              </a:rPr>
              <a:t/>
            </a:r>
            <a:br>
              <a:rPr lang="en-GB" sz="4800" b="1" dirty="0" smtClean="0">
                <a:solidFill>
                  <a:schemeClr val="dk1"/>
                </a:solidFill>
                <a:sym typeface="Calibri"/>
              </a:rPr>
            </a:br>
            <a:r>
              <a:rPr lang="en-GB" sz="4800" b="1" dirty="0" smtClean="0">
                <a:solidFill>
                  <a:schemeClr val="dk1"/>
                </a:solidFill>
                <a:sym typeface="Calibri"/>
              </a:rPr>
              <a:t>Part 1</a:t>
            </a:r>
            <a:r>
              <a:rPr lang="en-GB" sz="3600" dirty="0"/>
              <a:t/>
            </a:r>
            <a:br>
              <a:rPr lang="en-GB" sz="3600" dirty="0"/>
            </a:br>
            <a:r>
              <a:rPr lang="en-GB" sz="1200" dirty="0"/>
              <a:t/>
            </a:r>
            <a:br>
              <a:rPr lang="en-GB" sz="1200" dirty="0"/>
            </a:br>
            <a:r>
              <a:rPr lang="en-GB" sz="3240" dirty="0" smtClean="0"/>
              <a:t/>
            </a:r>
            <a:br>
              <a:rPr lang="en-GB" sz="3240" dirty="0" smtClean="0"/>
            </a:br>
            <a:r>
              <a:rPr lang="en-GB" sz="3240" dirty="0"/>
              <a:t/>
            </a:r>
            <a:br>
              <a:rPr lang="en-GB" sz="3240" dirty="0"/>
            </a:br>
            <a:r>
              <a:rPr lang="en-GB" sz="3959" b="0" i="0" u="none" strike="noStrike" cap="none" dirty="0">
                <a:solidFill>
                  <a:schemeClr val="dk1"/>
                </a:solidFill>
                <a:latin typeface="Calibri"/>
                <a:ea typeface="Calibri"/>
                <a:cs typeface="Calibri"/>
                <a:sym typeface="Calibri"/>
              </a:rPr>
              <a:t/>
            </a:r>
            <a:br>
              <a:rPr lang="en-GB" sz="3959" b="0" i="0" u="none" strike="noStrike" cap="none" dirty="0">
                <a:solidFill>
                  <a:schemeClr val="dk1"/>
                </a:solidFill>
                <a:latin typeface="Calibri"/>
                <a:ea typeface="Calibri"/>
                <a:cs typeface="Calibri"/>
                <a:sym typeface="Calibri"/>
              </a:rPr>
            </a:br>
            <a:endParaRPr sz="2160" b="0" i="0" u="none" strike="noStrike" cap="none" dirty="0">
              <a:solidFill>
                <a:schemeClr val="dk1"/>
              </a:solidFill>
              <a:latin typeface="Calibri"/>
              <a:ea typeface="Calibri"/>
              <a:cs typeface="Calibri"/>
              <a:sym typeface="Calibri"/>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Tree>
    <p:extLst>
      <p:ext uri="{BB962C8B-B14F-4D97-AF65-F5344CB8AC3E}">
        <p14:creationId xmlns:p14="http://schemas.microsoft.com/office/powerpoint/2010/main" val="8338585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a:xfrm>
            <a:off x="475456" y="1086187"/>
            <a:ext cx="8229600" cy="1143000"/>
          </a:xfrm>
        </p:spPr>
        <p:txBody>
          <a:bodyPr/>
          <a:lstStyle/>
          <a:p>
            <a:r>
              <a:rPr lang="en-GB" b="1" dirty="0" smtClean="0"/>
              <a:t>What do you see?...</a:t>
            </a:r>
            <a:endParaRPr lang="en-GB" b="1" dirty="0"/>
          </a:p>
        </p:txBody>
      </p:sp>
      <p:sp>
        <p:nvSpPr>
          <p:cNvPr id="3" name="Content Placeholder 2"/>
          <p:cNvSpPr>
            <a:spLocks noGrp="1"/>
          </p:cNvSpPr>
          <p:nvPr>
            <p:ph idx="1"/>
          </p:nvPr>
        </p:nvSpPr>
        <p:spPr>
          <a:xfrm>
            <a:off x="475456" y="2215405"/>
            <a:ext cx="8229600" cy="2941787"/>
          </a:xfrm>
        </p:spPr>
        <p:txBody>
          <a:bodyPr>
            <a:normAutofit lnSpcReduction="10000"/>
          </a:bodyPr>
          <a:lstStyle/>
          <a:p>
            <a:pPr>
              <a:buFont typeface="Wingdings" panose="05000000000000000000" pitchFamily="2" charset="2"/>
              <a:buChar char="§"/>
            </a:pPr>
            <a:r>
              <a:rPr lang="en-GB" sz="4000" dirty="0" smtClean="0"/>
              <a:t>The next slide has a picture on it. You are going to get 5 second to look at the picture. After the 5 seconds you should write down everything that you  can remember from the picture.</a:t>
            </a:r>
          </a:p>
          <a:p>
            <a:endParaRPr lang="en-GB" dirty="0"/>
          </a:p>
        </p:txBody>
      </p:sp>
    </p:spTree>
    <p:extLst>
      <p:ext uri="{BB962C8B-B14F-4D97-AF65-F5344CB8AC3E}">
        <p14:creationId xmlns:p14="http://schemas.microsoft.com/office/powerpoint/2010/main" val="38050850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404664"/>
            <a:ext cx="1440180" cy="66903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 name="Title 3"/>
          <p:cNvSpPr>
            <a:spLocks noGrp="1"/>
          </p:cNvSpPr>
          <p:nvPr>
            <p:ph type="title"/>
          </p:nvPr>
        </p:nvSpPr>
        <p:spPr/>
        <p:txBody>
          <a:bodyPr/>
          <a:lstStyle/>
          <a:p>
            <a:r>
              <a:rPr lang="en-GB" b="1" dirty="0" smtClean="0"/>
              <a:t>Have a look at this…</a:t>
            </a:r>
            <a:endParaRPr lang="en-GB" b="1" dirty="0"/>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6946" y="1340768"/>
            <a:ext cx="7726620" cy="5125325"/>
          </a:xfrm>
          <a:prstGeom prst="rect">
            <a:avLst/>
          </a:prstGeom>
        </p:spPr>
      </p:pic>
    </p:spTree>
    <p:extLst>
      <p:ext uri="{BB962C8B-B14F-4D97-AF65-F5344CB8AC3E}">
        <p14:creationId xmlns:p14="http://schemas.microsoft.com/office/powerpoint/2010/main" val="32074406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3" name="Title 2"/>
          <p:cNvSpPr>
            <a:spLocks noGrp="1"/>
          </p:cNvSpPr>
          <p:nvPr>
            <p:ph type="title"/>
          </p:nvPr>
        </p:nvSpPr>
        <p:spPr>
          <a:xfrm>
            <a:off x="475456" y="1169575"/>
            <a:ext cx="8229600" cy="1143000"/>
          </a:xfrm>
        </p:spPr>
        <p:txBody>
          <a:bodyPr/>
          <a:lstStyle/>
          <a:p>
            <a:r>
              <a:rPr lang="en-GB" b="1" dirty="0" smtClean="0"/>
              <a:t>How much can you remember?</a:t>
            </a:r>
            <a:endParaRPr lang="en-GB" b="1" dirty="0"/>
          </a:p>
        </p:txBody>
      </p:sp>
      <p:sp>
        <p:nvSpPr>
          <p:cNvPr id="4" name="Content Placeholder 3"/>
          <p:cNvSpPr>
            <a:spLocks noGrp="1"/>
          </p:cNvSpPr>
          <p:nvPr>
            <p:ph idx="1"/>
          </p:nvPr>
        </p:nvSpPr>
        <p:spPr>
          <a:xfrm>
            <a:off x="475456" y="2521446"/>
            <a:ext cx="8229600" cy="1842492"/>
          </a:xfrm>
        </p:spPr>
        <p:txBody>
          <a:bodyPr>
            <a:noAutofit/>
          </a:bodyPr>
          <a:lstStyle/>
          <a:p>
            <a:pPr>
              <a:buFont typeface="Wingdings" panose="05000000000000000000" pitchFamily="2" charset="2"/>
              <a:buChar char="§"/>
            </a:pPr>
            <a:r>
              <a:rPr lang="en-GB" sz="4000" dirty="0" smtClean="0"/>
              <a:t>Individually, list all of the things that you can remember from the picture.</a:t>
            </a:r>
          </a:p>
          <a:p>
            <a:pPr>
              <a:buFont typeface="Wingdings" panose="05000000000000000000" pitchFamily="2" charset="2"/>
              <a:buChar char="§"/>
            </a:pPr>
            <a:r>
              <a:rPr lang="en-GB" sz="4000" dirty="0" smtClean="0"/>
              <a:t>As a group, share the items that you can remember.</a:t>
            </a:r>
          </a:p>
          <a:p>
            <a:pPr>
              <a:buFont typeface="Wingdings" panose="05000000000000000000" pitchFamily="2" charset="2"/>
              <a:buChar char="§"/>
            </a:pPr>
            <a:r>
              <a:rPr lang="en-GB" sz="4000" dirty="0" smtClean="0"/>
              <a:t>What were the commonalities?</a:t>
            </a:r>
            <a:endParaRPr lang="en-GB" sz="4000" dirty="0"/>
          </a:p>
        </p:txBody>
      </p:sp>
    </p:spTree>
    <p:extLst>
      <p:ext uri="{BB962C8B-B14F-4D97-AF65-F5344CB8AC3E}">
        <p14:creationId xmlns:p14="http://schemas.microsoft.com/office/powerpoint/2010/main" val="17981467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00" y="417151"/>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p:txBody>
          <a:bodyPr>
            <a:normAutofit/>
          </a:bodyPr>
          <a:lstStyle/>
          <a:p>
            <a:r>
              <a:rPr lang="en-GB" sz="6000" b="1" dirty="0" smtClean="0"/>
              <a:t>Working memory</a:t>
            </a:r>
            <a:endParaRPr lang="en-GB" sz="6000" b="1" dirty="0"/>
          </a:p>
        </p:txBody>
      </p:sp>
      <p:sp>
        <p:nvSpPr>
          <p:cNvPr id="3" name="Content Placeholder 2"/>
          <p:cNvSpPr>
            <a:spLocks noGrp="1"/>
          </p:cNvSpPr>
          <p:nvPr>
            <p:ph idx="1"/>
          </p:nvPr>
        </p:nvSpPr>
        <p:spPr>
          <a:xfrm>
            <a:off x="195884" y="1600200"/>
            <a:ext cx="8840612" cy="4525963"/>
          </a:xfrm>
        </p:spPr>
        <p:txBody>
          <a:bodyPr>
            <a:noAutofit/>
          </a:bodyPr>
          <a:lstStyle/>
          <a:p>
            <a:pPr>
              <a:buFont typeface="Wingdings" panose="05000000000000000000" pitchFamily="2" charset="2"/>
              <a:buChar char="§"/>
            </a:pPr>
            <a:r>
              <a:rPr lang="en-GB" dirty="0" smtClean="0"/>
              <a:t>Quite limited capacity</a:t>
            </a:r>
          </a:p>
          <a:p>
            <a:pPr lvl="1"/>
            <a:r>
              <a:rPr lang="en-GB" dirty="0" smtClean="0"/>
              <a:t>Easily gets overwhelmed</a:t>
            </a:r>
          </a:p>
          <a:p>
            <a:pPr lvl="1"/>
            <a:r>
              <a:rPr lang="en-GB" dirty="0" smtClean="0"/>
              <a:t>We miss bits of information</a:t>
            </a:r>
          </a:p>
          <a:p>
            <a:pPr>
              <a:buFont typeface="Wingdings" panose="05000000000000000000" pitchFamily="2" charset="2"/>
              <a:buChar char="§"/>
            </a:pPr>
            <a:r>
              <a:rPr lang="en-GB" dirty="0" smtClean="0"/>
              <a:t>Easier to remember things that are</a:t>
            </a:r>
          </a:p>
          <a:p>
            <a:pPr lvl="1"/>
            <a:r>
              <a:rPr lang="en-GB" dirty="0" smtClean="0"/>
              <a:t>In small “chunks”</a:t>
            </a:r>
          </a:p>
          <a:p>
            <a:pPr lvl="1"/>
            <a:r>
              <a:rPr lang="en-GB" dirty="0" smtClean="0"/>
              <a:t>Meaningful, or standing out</a:t>
            </a:r>
          </a:p>
          <a:p>
            <a:pPr>
              <a:buFont typeface="Wingdings" panose="05000000000000000000" pitchFamily="2" charset="2"/>
              <a:buChar char="§"/>
            </a:pPr>
            <a:r>
              <a:rPr lang="en-GB" dirty="0" smtClean="0"/>
              <a:t>So we have to think of two things:</a:t>
            </a:r>
          </a:p>
          <a:p>
            <a:pPr lvl="1"/>
            <a:r>
              <a:rPr lang="en-GB" dirty="0" smtClean="0"/>
              <a:t>An individual’s memory capacity</a:t>
            </a:r>
          </a:p>
          <a:p>
            <a:pPr lvl="1"/>
            <a:r>
              <a:rPr lang="en-GB" dirty="0" smtClean="0"/>
              <a:t>The “quality” of the information we are giving</a:t>
            </a:r>
            <a:endParaRPr lang="en-GB" dirty="0"/>
          </a:p>
        </p:txBody>
      </p:sp>
    </p:spTree>
    <p:extLst>
      <p:ext uri="{BB962C8B-B14F-4D97-AF65-F5344CB8AC3E}">
        <p14:creationId xmlns:p14="http://schemas.microsoft.com/office/powerpoint/2010/main" val="8605072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p:txBody>
          <a:bodyPr>
            <a:noAutofit/>
          </a:bodyPr>
          <a:lstStyle/>
          <a:p>
            <a:r>
              <a:rPr lang="en-GB" sz="6600" b="1" dirty="0" smtClean="0"/>
              <a:t>Two channels</a:t>
            </a:r>
            <a:endParaRPr lang="en-GB" sz="6600" b="1"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GB" sz="4400" dirty="0" smtClean="0"/>
              <a:t>Verbal/language</a:t>
            </a:r>
          </a:p>
          <a:p>
            <a:pPr>
              <a:buFont typeface="Wingdings" panose="05000000000000000000" pitchFamily="2" charset="2"/>
              <a:buChar char="§"/>
            </a:pPr>
            <a:r>
              <a:rPr lang="en-GB" sz="4400" dirty="0" smtClean="0"/>
              <a:t>Visual</a:t>
            </a:r>
          </a:p>
          <a:p>
            <a:pPr>
              <a:buFont typeface="Wingdings" panose="05000000000000000000" pitchFamily="2" charset="2"/>
              <a:buChar char="§"/>
            </a:pPr>
            <a:r>
              <a:rPr lang="en-GB" sz="4400" dirty="0" smtClean="0"/>
              <a:t>Independent &amp; complementary</a:t>
            </a:r>
            <a:endParaRPr lang="en-GB" sz="4400" dirty="0"/>
          </a:p>
        </p:txBody>
      </p:sp>
    </p:spTree>
    <p:extLst>
      <p:ext uri="{BB962C8B-B14F-4D97-AF65-F5344CB8AC3E}">
        <p14:creationId xmlns:p14="http://schemas.microsoft.com/office/powerpoint/2010/main" val="242502934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a:xfrm>
            <a:off x="475456" y="2871192"/>
            <a:ext cx="8229600" cy="1143000"/>
          </a:xfrm>
        </p:spPr>
        <p:txBody>
          <a:bodyPr>
            <a:noAutofit/>
          </a:bodyPr>
          <a:lstStyle/>
          <a:p>
            <a:r>
              <a:rPr lang="en-GB" sz="6600" b="1" dirty="0" smtClean="0"/>
              <a:t>But what colour of shirt was the person wearing in the centre of the picture?</a:t>
            </a:r>
            <a:endParaRPr lang="en-GB" sz="6600" b="1" dirty="0"/>
          </a:p>
        </p:txBody>
      </p:sp>
    </p:spTree>
    <p:extLst>
      <p:ext uri="{BB962C8B-B14F-4D97-AF65-F5344CB8AC3E}">
        <p14:creationId xmlns:p14="http://schemas.microsoft.com/office/powerpoint/2010/main" val="10669341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404664"/>
            <a:ext cx="1440180" cy="66903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 name="Title 3"/>
          <p:cNvSpPr>
            <a:spLocks noGrp="1"/>
          </p:cNvSpPr>
          <p:nvPr>
            <p:ph type="title"/>
          </p:nvPr>
        </p:nvSpPr>
        <p:spPr/>
        <p:txBody>
          <a:bodyPr/>
          <a:lstStyle/>
          <a:p>
            <a:r>
              <a:rPr lang="en-GB" b="1" dirty="0" smtClean="0"/>
              <a:t>What colour shirts ?</a:t>
            </a:r>
            <a:endParaRPr lang="en-GB" b="1" dirty="0"/>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6946" y="1340768"/>
            <a:ext cx="7726620" cy="5125325"/>
          </a:xfrm>
          <a:prstGeom prst="rect">
            <a:avLst/>
          </a:prstGeom>
        </p:spPr>
      </p:pic>
    </p:spTree>
    <p:extLst>
      <p:ext uri="{BB962C8B-B14F-4D97-AF65-F5344CB8AC3E}">
        <p14:creationId xmlns:p14="http://schemas.microsoft.com/office/powerpoint/2010/main" val="29435156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a:xfrm>
            <a:off x="475456" y="908720"/>
            <a:ext cx="8229600" cy="1143000"/>
          </a:xfrm>
        </p:spPr>
        <p:txBody>
          <a:bodyPr>
            <a:normAutofit/>
          </a:bodyPr>
          <a:lstStyle/>
          <a:p>
            <a:r>
              <a:rPr lang="en-GB" sz="5400" b="1" dirty="0" smtClean="0"/>
              <a:t>Thinking space as well</a:t>
            </a:r>
            <a:endParaRPr lang="en-GB" sz="5400" b="1" dirty="0"/>
          </a:p>
        </p:txBody>
      </p:sp>
      <p:sp>
        <p:nvSpPr>
          <p:cNvPr id="3" name="Content Placeholder 2"/>
          <p:cNvSpPr>
            <a:spLocks noGrp="1"/>
          </p:cNvSpPr>
          <p:nvPr>
            <p:ph idx="1"/>
          </p:nvPr>
        </p:nvSpPr>
        <p:spPr>
          <a:xfrm>
            <a:off x="457200" y="1999381"/>
            <a:ext cx="8229600" cy="4525963"/>
          </a:xfrm>
        </p:spPr>
        <p:txBody>
          <a:bodyPr>
            <a:normAutofit/>
          </a:bodyPr>
          <a:lstStyle/>
          <a:p>
            <a:pPr>
              <a:buFont typeface="Wingdings" panose="05000000000000000000" pitchFamily="2" charset="2"/>
              <a:buChar char="§"/>
            </a:pPr>
            <a:r>
              <a:rPr lang="en-GB" sz="4000" dirty="0" smtClean="0"/>
              <a:t>Discussion </a:t>
            </a:r>
          </a:p>
          <a:p>
            <a:pPr lvl="1"/>
            <a:r>
              <a:rPr lang="en-GB" sz="3600" dirty="0" smtClean="0"/>
              <a:t>Why is the first sum easier than the second to do in your head? (the “maths” is exactly the same)</a:t>
            </a:r>
            <a:endParaRPr lang="en-GB" sz="3600" dirty="0"/>
          </a:p>
        </p:txBody>
      </p:sp>
      <p:sp>
        <p:nvSpPr>
          <p:cNvPr id="4" name="TextBox 3"/>
          <p:cNvSpPr txBox="1"/>
          <p:nvPr/>
        </p:nvSpPr>
        <p:spPr>
          <a:xfrm>
            <a:off x="1043608" y="4720138"/>
            <a:ext cx="2304256" cy="830997"/>
          </a:xfrm>
          <a:prstGeom prst="rect">
            <a:avLst/>
          </a:prstGeom>
          <a:noFill/>
        </p:spPr>
        <p:txBody>
          <a:bodyPr wrap="square" rtlCol="0">
            <a:spAutoFit/>
          </a:bodyPr>
          <a:lstStyle/>
          <a:p>
            <a:r>
              <a:rPr lang="en-GB" sz="4800" dirty="0" smtClean="0"/>
              <a:t>12+5=?</a:t>
            </a:r>
            <a:endParaRPr lang="en-GB" sz="4800" dirty="0"/>
          </a:p>
        </p:txBody>
      </p:sp>
      <p:sp>
        <p:nvSpPr>
          <p:cNvPr id="5" name="TextBox 4"/>
          <p:cNvSpPr txBox="1"/>
          <p:nvPr/>
        </p:nvSpPr>
        <p:spPr>
          <a:xfrm>
            <a:off x="4590256" y="4758243"/>
            <a:ext cx="3726160" cy="830997"/>
          </a:xfrm>
          <a:prstGeom prst="rect">
            <a:avLst/>
          </a:prstGeom>
          <a:noFill/>
        </p:spPr>
        <p:txBody>
          <a:bodyPr wrap="square" rtlCol="0">
            <a:spAutoFit/>
          </a:bodyPr>
          <a:lstStyle/>
          <a:p>
            <a:r>
              <a:rPr lang="en-GB" sz="4800" dirty="0" smtClean="0"/>
              <a:t>1,432+519=?</a:t>
            </a:r>
            <a:endParaRPr lang="en-GB" sz="4800" dirty="0"/>
          </a:p>
        </p:txBody>
      </p:sp>
    </p:spTree>
    <p:extLst>
      <p:ext uri="{BB962C8B-B14F-4D97-AF65-F5344CB8AC3E}">
        <p14:creationId xmlns:p14="http://schemas.microsoft.com/office/powerpoint/2010/main" val="29550948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a:xfrm>
            <a:off x="457200" y="764704"/>
            <a:ext cx="8229600" cy="1143000"/>
          </a:xfrm>
        </p:spPr>
        <p:txBody>
          <a:bodyPr>
            <a:normAutofit/>
          </a:bodyPr>
          <a:lstStyle/>
          <a:p>
            <a:r>
              <a:rPr lang="en-GB" sz="6000" b="1" dirty="0" smtClean="0"/>
              <a:t>Working memory</a:t>
            </a:r>
            <a:endParaRPr lang="en-GB" sz="6000" b="1" dirty="0"/>
          </a:p>
        </p:txBody>
      </p:sp>
      <p:sp>
        <p:nvSpPr>
          <p:cNvPr id="3" name="Content Placeholder 2"/>
          <p:cNvSpPr>
            <a:spLocks noGrp="1"/>
          </p:cNvSpPr>
          <p:nvPr>
            <p:ph idx="1"/>
          </p:nvPr>
        </p:nvSpPr>
        <p:spPr>
          <a:xfrm>
            <a:off x="457200" y="2071389"/>
            <a:ext cx="8229600" cy="4525963"/>
          </a:xfrm>
        </p:spPr>
        <p:txBody>
          <a:bodyPr>
            <a:normAutofit/>
          </a:bodyPr>
          <a:lstStyle/>
          <a:p>
            <a:pPr>
              <a:buFont typeface="Wingdings" panose="05000000000000000000" pitchFamily="2" charset="2"/>
              <a:buChar char="§"/>
            </a:pPr>
            <a:r>
              <a:rPr lang="en-GB" sz="4400" dirty="0" smtClean="0"/>
              <a:t>The same small space is used for</a:t>
            </a:r>
          </a:p>
          <a:p>
            <a:pPr lvl="1"/>
            <a:r>
              <a:rPr lang="en-GB" sz="4000" dirty="0" smtClean="0"/>
              <a:t>Storing information</a:t>
            </a:r>
          </a:p>
          <a:p>
            <a:pPr lvl="1"/>
            <a:r>
              <a:rPr lang="en-GB" sz="4000" dirty="0" smtClean="0"/>
              <a:t>Thinking about it</a:t>
            </a:r>
          </a:p>
          <a:p>
            <a:pPr>
              <a:buFont typeface="Wingdings" panose="05000000000000000000" pitchFamily="2" charset="2"/>
              <a:buChar char="§"/>
            </a:pPr>
            <a:r>
              <a:rPr lang="en-GB" sz="4400" dirty="0" smtClean="0"/>
              <a:t>Mistakes often happen because the small space is overwhelmed</a:t>
            </a:r>
            <a:endParaRPr lang="en-GB" sz="4400" dirty="0"/>
          </a:p>
        </p:txBody>
      </p:sp>
    </p:spTree>
    <p:extLst>
      <p:ext uri="{BB962C8B-B14F-4D97-AF65-F5344CB8AC3E}">
        <p14:creationId xmlns:p14="http://schemas.microsoft.com/office/powerpoint/2010/main" val="3433902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7544" y="404664"/>
            <a:ext cx="1440180" cy="66903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a:xfrm>
            <a:off x="475456" y="958354"/>
            <a:ext cx="8229600" cy="1143000"/>
          </a:xfrm>
        </p:spPr>
        <p:txBody>
          <a:bodyPr/>
          <a:lstStyle/>
          <a:p>
            <a:r>
              <a:rPr lang="en-GB" b="1" dirty="0" smtClean="0"/>
              <a:t>Children’s Working Memory</a:t>
            </a:r>
            <a:endParaRPr lang="en-GB" b="1" dirty="0"/>
          </a:p>
        </p:txBody>
      </p:sp>
      <p:sp>
        <p:nvSpPr>
          <p:cNvPr id="3" name="Content Placeholder 2"/>
          <p:cNvSpPr>
            <a:spLocks noGrp="1"/>
          </p:cNvSpPr>
          <p:nvPr>
            <p:ph idx="1"/>
          </p:nvPr>
        </p:nvSpPr>
        <p:spPr>
          <a:xfrm>
            <a:off x="475456" y="1916832"/>
            <a:ext cx="8229600" cy="2404864"/>
          </a:xfrm>
        </p:spPr>
        <p:txBody>
          <a:bodyPr>
            <a:noAutofit/>
          </a:bodyPr>
          <a:lstStyle/>
          <a:p>
            <a:pPr>
              <a:buFont typeface="Wingdings" panose="05000000000000000000" pitchFamily="2" charset="2"/>
              <a:buChar char="§"/>
            </a:pPr>
            <a:r>
              <a:rPr lang="en-GB" sz="3600" dirty="0" smtClean="0"/>
              <a:t>Smaller than adults</a:t>
            </a:r>
          </a:p>
          <a:p>
            <a:pPr>
              <a:buFont typeface="Wingdings" panose="05000000000000000000" pitchFamily="2" charset="2"/>
              <a:buChar char="§"/>
            </a:pPr>
            <a:r>
              <a:rPr lang="en-GB" sz="3600" dirty="0" smtClean="0"/>
              <a:t>Develops through childhood into 20s</a:t>
            </a:r>
          </a:p>
          <a:p>
            <a:pPr>
              <a:buFont typeface="Wingdings" panose="05000000000000000000" pitchFamily="2" charset="2"/>
              <a:buChar char="§"/>
            </a:pPr>
            <a:r>
              <a:rPr lang="en-GB" sz="3600" dirty="0" smtClean="0"/>
              <a:t>Wide </a:t>
            </a:r>
            <a:r>
              <a:rPr lang="en-GB" sz="3600" i="1" dirty="0" smtClean="0"/>
              <a:t>natural</a:t>
            </a:r>
            <a:r>
              <a:rPr lang="en-GB" sz="3600" dirty="0" smtClean="0"/>
              <a:t> variation in capacity, but roughly:</a:t>
            </a:r>
          </a:p>
        </p:txBody>
      </p:sp>
      <p:graphicFrame>
        <p:nvGraphicFramePr>
          <p:cNvPr id="4" name="Table 3"/>
          <p:cNvGraphicFramePr>
            <a:graphicFrameLocks noGrp="1"/>
          </p:cNvGraphicFramePr>
          <p:nvPr>
            <p:extLst>
              <p:ext uri="{D42A27DB-BD31-4B8C-83A1-F6EECF244321}">
                <p14:modId xmlns:p14="http://schemas.microsoft.com/office/powerpoint/2010/main" val="1024562292"/>
              </p:ext>
            </p:extLst>
          </p:nvPr>
        </p:nvGraphicFramePr>
        <p:xfrm>
          <a:off x="1332097" y="4509120"/>
          <a:ext cx="6726948" cy="1554480"/>
        </p:xfrm>
        <a:graphic>
          <a:graphicData uri="http://schemas.openxmlformats.org/drawingml/2006/table">
            <a:tbl>
              <a:tblPr firstRow="1" bandRow="1">
                <a:tableStyleId>{69CF1AB2-1976-4502-BF36-3FF5EA218861}</a:tableStyleId>
              </a:tblPr>
              <a:tblGrid>
                <a:gridCol w="3363474"/>
                <a:gridCol w="3363474"/>
              </a:tblGrid>
              <a:tr h="370840">
                <a:tc>
                  <a:txBody>
                    <a:bodyPr/>
                    <a:lstStyle/>
                    <a:p>
                      <a:r>
                        <a:rPr lang="en-GB" sz="2800" b="1" dirty="0" smtClean="0"/>
                        <a:t>Up to age 8</a:t>
                      </a:r>
                      <a:endParaRPr lang="en-GB" sz="2800" b="1" dirty="0"/>
                    </a:p>
                  </a:txBody>
                  <a:tcPr/>
                </a:tc>
                <a:tc>
                  <a:txBody>
                    <a:bodyPr/>
                    <a:lstStyle/>
                    <a:p>
                      <a:r>
                        <a:rPr lang="en-GB" sz="2800" b="1" dirty="0" smtClean="0"/>
                        <a:t>1 </a:t>
                      </a:r>
                      <a:r>
                        <a:rPr lang="en-GB" sz="2800" b="1" dirty="0" smtClean="0">
                          <a:sym typeface="Wingdings"/>
                        </a:rPr>
                        <a:t> </a:t>
                      </a:r>
                      <a:r>
                        <a:rPr lang="en-GB" sz="2800" b="1" dirty="0" smtClean="0"/>
                        <a:t>2 chunks of info</a:t>
                      </a:r>
                      <a:endParaRPr lang="en-GB" sz="2800" b="1" dirty="0"/>
                    </a:p>
                  </a:txBody>
                  <a:tcPr/>
                </a:tc>
              </a:tr>
              <a:tr h="370840">
                <a:tc>
                  <a:txBody>
                    <a:bodyPr/>
                    <a:lstStyle/>
                    <a:p>
                      <a:r>
                        <a:rPr lang="en-GB" sz="2800" b="1" dirty="0" smtClean="0"/>
                        <a:t>8-13/14</a:t>
                      </a:r>
                      <a:endParaRPr lang="en-GB" sz="2800" b="1" dirty="0"/>
                    </a:p>
                  </a:txBody>
                  <a:tcPr/>
                </a:tc>
                <a:tc>
                  <a:txBody>
                    <a:bodyPr/>
                    <a:lstStyle/>
                    <a:p>
                      <a:r>
                        <a:rPr lang="en-GB" sz="2800" b="1" dirty="0" smtClean="0"/>
                        <a:t>2 </a:t>
                      </a:r>
                      <a:r>
                        <a:rPr lang="en-GB" sz="2800" b="1" dirty="0" smtClean="0">
                          <a:sym typeface="Wingdings"/>
                        </a:rPr>
                        <a:t> </a:t>
                      </a:r>
                      <a:r>
                        <a:rPr lang="en-GB" sz="2800" b="1" dirty="0" smtClean="0"/>
                        <a:t>3 chunks</a:t>
                      </a:r>
                      <a:endParaRPr lang="en-GB" sz="2800" b="1" dirty="0"/>
                    </a:p>
                  </a:txBody>
                  <a:tcPr/>
                </a:tc>
              </a:tr>
              <a:tr h="370840">
                <a:tc>
                  <a:txBody>
                    <a:bodyPr/>
                    <a:lstStyle/>
                    <a:p>
                      <a:r>
                        <a:rPr lang="en-GB" sz="2800" b="1" dirty="0" smtClean="0"/>
                        <a:t>14/15+</a:t>
                      </a:r>
                      <a:endParaRPr lang="en-GB" sz="2800" b="1" dirty="0"/>
                    </a:p>
                  </a:txBody>
                  <a:tcPr/>
                </a:tc>
                <a:tc>
                  <a:txBody>
                    <a:bodyPr/>
                    <a:lstStyle/>
                    <a:p>
                      <a:r>
                        <a:rPr lang="en-GB" sz="2800" b="1" dirty="0" smtClean="0"/>
                        <a:t>3 </a:t>
                      </a:r>
                      <a:r>
                        <a:rPr lang="en-GB" sz="2800" b="1" dirty="0" smtClean="0">
                          <a:sym typeface="Wingdings"/>
                        </a:rPr>
                        <a:t> </a:t>
                      </a:r>
                      <a:r>
                        <a:rPr lang="en-GB" sz="2800" b="1" dirty="0" smtClean="0"/>
                        <a:t>7 chunks</a:t>
                      </a:r>
                      <a:endParaRPr lang="en-GB" sz="2800" b="1" dirty="0"/>
                    </a:p>
                  </a:txBody>
                  <a:tcPr/>
                </a:tc>
              </a:tr>
            </a:tbl>
          </a:graphicData>
        </a:graphic>
      </p:graphicFrame>
    </p:spTree>
    <p:extLst>
      <p:ext uri="{BB962C8B-B14F-4D97-AF65-F5344CB8AC3E}">
        <p14:creationId xmlns:p14="http://schemas.microsoft.com/office/powerpoint/2010/main" val="2755816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13594" y="475256"/>
            <a:ext cx="1065542" cy="537507"/>
          </a:xfrm>
          <a:prstGeom prst="rect">
            <a:avLst/>
          </a:prstGeom>
        </p:spPr>
      </p:pic>
      <p:sp>
        <p:nvSpPr>
          <p:cNvPr id="2" name="Title 1"/>
          <p:cNvSpPr>
            <a:spLocks noGrp="1"/>
          </p:cNvSpPr>
          <p:nvPr>
            <p:ph type="title"/>
          </p:nvPr>
        </p:nvSpPr>
        <p:spPr/>
        <p:txBody>
          <a:bodyPr/>
          <a:lstStyle/>
          <a:p>
            <a:r>
              <a:rPr lang="en-GB" b="1" dirty="0" smtClean="0"/>
              <a:t>What is working memory?</a:t>
            </a:r>
            <a:endParaRPr lang="en-GB" b="1" dirty="0"/>
          </a:p>
        </p:txBody>
      </p:sp>
      <p:sp>
        <p:nvSpPr>
          <p:cNvPr id="3" name="Content Placeholder 2"/>
          <p:cNvSpPr>
            <a:spLocks noGrp="1"/>
          </p:cNvSpPr>
          <p:nvPr>
            <p:ph idx="1"/>
          </p:nvPr>
        </p:nvSpPr>
        <p:spPr>
          <a:xfrm>
            <a:off x="457200" y="1412776"/>
            <a:ext cx="8229600" cy="4946108"/>
          </a:xfrm>
        </p:spPr>
        <p:txBody>
          <a:bodyPr>
            <a:normAutofit/>
          </a:bodyPr>
          <a:lstStyle/>
          <a:p>
            <a:pPr>
              <a:buFont typeface="Wingdings" panose="05000000000000000000" pitchFamily="2" charset="2"/>
              <a:buChar char="§"/>
            </a:pPr>
            <a:r>
              <a:rPr lang="en-GB" dirty="0" smtClean="0"/>
              <a:t>Also sometimes called “short term memory”</a:t>
            </a:r>
          </a:p>
          <a:p>
            <a:pPr>
              <a:buFont typeface="Wingdings" panose="05000000000000000000" pitchFamily="2" charset="2"/>
              <a:buChar char="§"/>
            </a:pPr>
            <a:r>
              <a:rPr lang="en-GB" dirty="0" smtClean="0"/>
              <a:t>It is a set of brain systems that hold information</a:t>
            </a:r>
          </a:p>
          <a:p>
            <a:pPr marL="457200" lvl="1" indent="0">
              <a:buNone/>
            </a:pPr>
            <a:r>
              <a:rPr lang="en-GB" dirty="0" smtClean="0"/>
              <a:t>- That we need to think about now</a:t>
            </a:r>
          </a:p>
          <a:p>
            <a:pPr marL="457200" lvl="1" indent="0">
              <a:buNone/>
            </a:pPr>
            <a:r>
              <a:rPr lang="en-GB" dirty="0" smtClean="0"/>
              <a:t>- But not for too long</a:t>
            </a:r>
          </a:p>
          <a:p>
            <a:pPr>
              <a:buFont typeface="Wingdings" panose="05000000000000000000" pitchFamily="2" charset="2"/>
              <a:buChar char="§"/>
            </a:pPr>
            <a:r>
              <a:rPr lang="en-GB" dirty="0" smtClean="0"/>
              <a:t>Classic example is looking up a phone number and holding it in mind until dialling</a:t>
            </a:r>
          </a:p>
          <a:p>
            <a:pPr>
              <a:buFont typeface="Wingdings" panose="05000000000000000000" pitchFamily="2" charset="2"/>
              <a:buChar char="§"/>
            </a:pPr>
            <a:r>
              <a:rPr lang="en-GB" dirty="0" smtClean="0"/>
              <a:t>Working Memory is best described by seeing it in action</a:t>
            </a:r>
            <a:endParaRPr lang="en-GB" dirty="0"/>
          </a:p>
        </p:txBody>
      </p:sp>
    </p:spTree>
    <p:extLst>
      <p:ext uri="{BB962C8B-B14F-4D97-AF65-F5344CB8AC3E}">
        <p14:creationId xmlns:p14="http://schemas.microsoft.com/office/powerpoint/2010/main" val="34727861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525458"/>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p:txBody>
          <a:bodyPr/>
          <a:lstStyle/>
          <a:p>
            <a:r>
              <a:rPr lang="en-GB" b="1" dirty="0" smtClean="0"/>
              <a:t>We knew this already?</a:t>
            </a:r>
            <a:endParaRPr lang="en-GB" b="1" dirty="0"/>
          </a:p>
        </p:txBody>
      </p:sp>
      <p:sp>
        <p:nvSpPr>
          <p:cNvPr id="3" name="Content Placeholder 2"/>
          <p:cNvSpPr>
            <a:spLocks noGrp="1"/>
          </p:cNvSpPr>
          <p:nvPr>
            <p:ph idx="1"/>
          </p:nvPr>
        </p:nvSpPr>
        <p:spPr>
          <a:xfrm>
            <a:off x="457200" y="1412776"/>
            <a:ext cx="8229600" cy="4525963"/>
          </a:xfrm>
        </p:spPr>
        <p:txBody>
          <a:bodyPr>
            <a:noAutofit/>
          </a:bodyPr>
          <a:lstStyle/>
          <a:p>
            <a:pPr>
              <a:buFont typeface="Wingdings" panose="05000000000000000000" pitchFamily="2" charset="2"/>
              <a:buChar char="§"/>
            </a:pPr>
            <a:r>
              <a:rPr lang="en-GB" sz="3600" dirty="0" smtClean="0"/>
              <a:t>Thinking about your classroom, what signs do you see of children:</a:t>
            </a:r>
          </a:p>
          <a:p>
            <a:pPr lvl="1"/>
            <a:r>
              <a:rPr lang="en-GB" sz="3200" dirty="0" smtClean="0"/>
              <a:t>“losing” important bits of information</a:t>
            </a:r>
          </a:p>
          <a:p>
            <a:pPr lvl="1"/>
            <a:r>
              <a:rPr lang="en-GB" sz="3200" dirty="0" smtClean="0"/>
              <a:t>Struggling to retain information and think about it at the same time</a:t>
            </a:r>
          </a:p>
          <a:p>
            <a:pPr lvl="1"/>
            <a:r>
              <a:rPr lang="en-GB" sz="3200" dirty="0" smtClean="0"/>
              <a:t>Getting confused in the middle of tasks</a:t>
            </a:r>
          </a:p>
          <a:p>
            <a:pPr lvl="1"/>
            <a:r>
              <a:rPr lang="en-GB" sz="3200" dirty="0" smtClean="0"/>
              <a:t>Not picking up a new skill</a:t>
            </a:r>
          </a:p>
          <a:p>
            <a:pPr lvl="1"/>
            <a:r>
              <a:rPr lang="en-GB" sz="3200" dirty="0" smtClean="0"/>
              <a:t>Or getting it, and then losing it again the next day?</a:t>
            </a:r>
          </a:p>
        </p:txBody>
      </p:sp>
    </p:spTree>
    <p:extLst>
      <p:ext uri="{BB962C8B-B14F-4D97-AF65-F5344CB8AC3E}">
        <p14:creationId xmlns:p14="http://schemas.microsoft.com/office/powerpoint/2010/main" val="20646557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417151"/>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p:txBody>
          <a:bodyPr/>
          <a:lstStyle/>
          <a:p>
            <a:r>
              <a:rPr lang="en-GB" b="1" dirty="0" smtClean="0"/>
              <a:t>Let’s put that together</a:t>
            </a:r>
            <a:endParaRPr lang="en-GB" b="1" dirty="0"/>
          </a:p>
        </p:txBody>
      </p: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43163" y="1211535"/>
            <a:ext cx="3810000" cy="54578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0967853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404664"/>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3074" name="Rectangle 2"/>
          <p:cNvSpPr>
            <a:spLocks noGrp="1" noChangeArrowheads="1"/>
          </p:cNvSpPr>
          <p:nvPr>
            <p:ph type="title"/>
          </p:nvPr>
        </p:nvSpPr>
        <p:spPr/>
        <p:txBody>
          <a:bodyPr>
            <a:normAutofit/>
          </a:bodyPr>
          <a:lstStyle/>
          <a:p>
            <a:pPr eaLnBrk="1" hangingPunct="1"/>
            <a:r>
              <a:rPr lang="en-GB" altLang="en-US" sz="4800" b="1" dirty="0" smtClean="0"/>
              <a:t>So what?</a:t>
            </a:r>
          </a:p>
        </p:txBody>
      </p:sp>
      <p:sp>
        <p:nvSpPr>
          <p:cNvPr id="3075" name="Rectangle 3"/>
          <p:cNvSpPr>
            <a:spLocks noGrp="1" noChangeArrowheads="1"/>
          </p:cNvSpPr>
          <p:nvPr>
            <p:ph type="body" idx="1"/>
          </p:nvPr>
        </p:nvSpPr>
        <p:spPr>
          <a:xfrm>
            <a:off x="472536" y="1340768"/>
            <a:ext cx="8229600" cy="4525963"/>
          </a:xfrm>
        </p:spPr>
        <p:txBody>
          <a:bodyPr/>
          <a:lstStyle/>
          <a:p>
            <a:pPr eaLnBrk="1" hangingPunct="1">
              <a:buFont typeface="Wingdings" panose="05000000000000000000" pitchFamily="2" charset="2"/>
              <a:buChar char="§"/>
            </a:pPr>
            <a:r>
              <a:rPr lang="en-GB" altLang="en-US" dirty="0" err="1" smtClean="0"/>
              <a:t>Gathercole</a:t>
            </a:r>
            <a:r>
              <a:rPr lang="en-GB" altLang="en-US" dirty="0" smtClean="0"/>
              <a:t>, Brown and Pickering (2003)</a:t>
            </a:r>
          </a:p>
          <a:p>
            <a:pPr lvl="1" eaLnBrk="1" hangingPunct="1"/>
            <a:r>
              <a:rPr lang="en-GB" altLang="en-US" dirty="0" smtClean="0"/>
              <a:t>Measured working memory capacity in P1</a:t>
            </a:r>
          </a:p>
          <a:p>
            <a:pPr lvl="1" eaLnBrk="1" hangingPunct="1"/>
            <a:r>
              <a:rPr lang="en-GB" altLang="en-US" dirty="0" smtClean="0"/>
              <a:t>Measured attainment 3 years later</a:t>
            </a:r>
          </a:p>
          <a:p>
            <a:pPr lvl="1" eaLnBrk="1" hangingPunct="1"/>
            <a:r>
              <a:rPr lang="en-GB" altLang="en-US" dirty="0" smtClean="0"/>
              <a:t>Working memory in P1  </a:t>
            </a:r>
            <a:r>
              <a:rPr lang="en-GB" altLang="en-US" i="1" dirty="0" smtClean="0"/>
              <a:t>predicted</a:t>
            </a:r>
            <a:r>
              <a:rPr lang="en-GB" altLang="en-US" dirty="0" smtClean="0"/>
              <a:t> literacy attainment in P4</a:t>
            </a:r>
          </a:p>
          <a:p>
            <a:pPr lvl="2" algn="just" eaLnBrk="1" hangingPunct="1"/>
            <a:r>
              <a:rPr lang="en-GB" altLang="en-US" dirty="0" smtClean="0"/>
              <a:t>Independent of baseline attainment</a:t>
            </a:r>
          </a:p>
          <a:p>
            <a:pPr marL="914400" lvl="2" indent="0" algn="just" eaLnBrk="1" hangingPunct="1">
              <a:buNone/>
            </a:pPr>
            <a:endParaRPr lang="en-GB" altLang="en-US" dirty="0" smtClean="0"/>
          </a:p>
          <a:p>
            <a:pPr marL="0" indent="0" eaLnBrk="1" hangingPunct="1">
              <a:buNone/>
            </a:pPr>
            <a:r>
              <a:rPr lang="en-GB" altLang="en-US" b="1" dirty="0" smtClean="0"/>
              <a:t>Can we stop this happening?</a:t>
            </a:r>
          </a:p>
          <a:p>
            <a:pPr eaLnBrk="1" hangingPunct="1"/>
            <a:endParaRPr lang="en-GB" altLang="en-US" dirty="0" smtClean="0"/>
          </a:p>
        </p:txBody>
      </p:sp>
      <p:sp>
        <p:nvSpPr>
          <p:cNvPr id="2" name="TextBox 1"/>
          <p:cNvSpPr txBox="1"/>
          <p:nvPr/>
        </p:nvSpPr>
        <p:spPr>
          <a:xfrm>
            <a:off x="395536" y="5661248"/>
            <a:ext cx="8383600" cy="923330"/>
          </a:xfrm>
          <a:prstGeom prst="rect">
            <a:avLst/>
          </a:prstGeom>
          <a:solidFill>
            <a:srgbClr val="FFFF99"/>
          </a:solidFill>
          <a:ln>
            <a:solidFill>
              <a:schemeClr val="tx1"/>
            </a:solidFill>
          </a:ln>
        </p:spPr>
        <p:txBody>
          <a:bodyPr wrap="square" rtlCol="0">
            <a:spAutoFit/>
          </a:bodyPr>
          <a:lstStyle/>
          <a:p>
            <a:r>
              <a:rPr lang="en-GB" dirty="0" err="1"/>
              <a:t>Gathercole</a:t>
            </a:r>
            <a:r>
              <a:rPr lang="en-GB" dirty="0"/>
              <a:t>, SE, Brown, L &amp; Pickering, SJ 2003, 'Working memory assessments at school entry as longitudinal predictors of National Curriculum attainment levels' </a:t>
            </a:r>
            <a:r>
              <a:rPr lang="en-GB" i="1" dirty="0"/>
              <a:t>Educational and Child Psychology</a:t>
            </a:r>
            <a:r>
              <a:rPr lang="en-GB" dirty="0"/>
              <a:t>, vol. 20, pp. 109 - 122.</a:t>
            </a:r>
          </a:p>
        </p:txBody>
      </p:sp>
    </p:spTree>
    <p:extLst>
      <p:ext uri="{BB962C8B-B14F-4D97-AF65-F5344CB8AC3E}">
        <p14:creationId xmlns:p14="http://schemas.microsoft.com/office/powerpoint/2010/main" val="3418670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339222"/>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a:xfrm>
            <a:off x="475456" y="1008258"/>
            <a:ext cx="8229600" cy="1143000"/>
          </a:xfrm>
        </p:spPr>
        <p:txBody>
          <a:bodyPr/>
          <a:lstStyle/>
          <a:p>
            <a:r>
              <a:rPr lang="en-GB" b="1" dirty="0" smtClean="0"/>
              <a:t>Linking WM and learning</a:t>
            </a:r>
            <a:endParaRPr lang="en-GB" b="1" dirty="0"/>
          </a:p>
        </p:txBody>
      </p:sp>
      <p:sp>
        <p:nvSpPr>
          <p:cNvPr id="3" name="Content Placeholder 2"/>
          <p:cNvSpPr>
            <a:spLocks noGrp="1"/>
          </p:cNvSpPr>
          <p:nvPr>
            <p:ph idx="1"/>
          </p:nvPr>
        </p:nvSpPr>
        <p:spPr>
          <a:xfrm>
            <a:off x="74787" y="2140057"/>
            <a:ext cx="8892480" cy="4525963"/>
          </a:xfrm>
        </p:spPr>
        <p:txBody>
          <a:bodyPr>
            <a:noAutofit/>
          </a:bodyPr>
          <a:lstStyle/>
          <a:p>
            <a:pPr>
              <a:buFont typeface="Wingdings" panose="05000000000000000000" pitchFamily="2" charset="2"/>
              <a:buChar char="§"/>
            </a:pPr>
            <a:r>
              <a:rPr lang="en-GB" sz="3600" dirty="0" smtClean="0"/>
              <a:t>You are going to ask the children to write a sentence about what they did last weekend</a:t>
            </a:r>
          </a:p>
          <a:p>
            <a:pPr lvl="1"/>
            <a:r>
              <a:rPr lang="en-GB" sz="3200" dirty="0" smtClean="0"/>
              <a:t>List all the things a child has to hold in their memory in order to do the task</a:t>
            </a:r>
          </a:p>
          <a:p>
            <a:pPr lvl="1"/>
            <a:r>
              <a:rPr lang="en-GB" sz="3200" dirty="0" smtClean="0"/>
              <a:t>What do you think might happen if they don’t have enough space? </a:t>
            </a:r>
          </a:p>
          <a:p>
            <a:pPr lvl="1"/>
            <a:r>
              <a:rPr lang="en-GB" sz="3200" dirty="0" smtClean="0"/>
              <a:t>What </a:t>
            </a:r>
            <a:r>
              <a:rPr lang="en-GB" sz="3200" dirty="0"/>
              <a:t>c</a:t>
            </a:r>
            <a:r>
              <a:rPr lang="en-GB" sz="3200" dirty="0" smtClean="0"/>
              <a:t>ould be the impact on their future learning? </a:t>
            </a:r>
            <a:endParaRPr lang="en-GB" sz="3200" dirty="0"/>
          </a:p>
        </p:txBody>
      </p:sp>
    </p:spTree>
    <p:extLst>
      <p:ext uri="{BB962C8B-B14F-4D97-AF65-F5344CB8AC3E}">
        <p14:creationId xmlns:p14="http://schemas.microsoft.com/office/powerpoint/2010/main" val="16295115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402441"/>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a:xfrm>
            <a:off x="475456" y="1086187"/>
            <a:ext cx="8229600" cy="1143000"/>
          </a:xfrm>
        </p:spPr>
        <p:txBody>
          <a:bodyPr>
            <a:normAutofit/>
          </a:bodyPr>
          <a:lstStyle/>
          <a:p>
            <a:r>
              <a:rPr lang="en-GB" sz="5400" b="1" dirty="0" smtClean="0"/>
              <a:t>What can we do about it?</a:t>
            </a:r>
            <a:endParaRPr lang="en-GB" sz="5400" b="1" dirty="0"/>
          </a:p>
        </p:txBody>
      </p:sp>
      <p:sp>
        <p:nvSpPr>
          <p:cNvPr id="3" name="Content Placeholder 2"/>
          <p:cNvSpPr>
            <a:spLocks noGrp="1"/>
          </p:cNvSpPr>
          <p:nvPr>
            <p:ph idx="1"/>
          </p:nvPr>
        </p:nvSpPr>
        <p:spPr>
          <a:xfrm>
            <a:off x="395536" y="2564904"/>
            <a:ext cx="8561040" cy="3888432"/>
          </a:xfrm>
        </p:spPr>
        <p:txBody>
          <a:bodyPr>
            <a:normAutofit fontScale="92500"/>
          </a:bodyPr>
          <a:lstStyle/>
          <a:p>
            <a:pPr>
              <a:buFont typeface="Wingdings" panose="05000000000000000000" pitchFamily="2" charset="2"/>
              <a:buChar char="§"/>
            </a:pPr>
            <a:r>
              <a:rPr lang="en-GB" sz="4400" dirty="0" smtClean="0"/>
              <a:t>We </a:t>
            </a:r>
            <a:r>
              <a:rPr lang="en-GB" sz="4400" i="1" dirty="0" smtClean="0"/>
              <a:t>know</a:t>
            </a:r>
            <a:r>
              <a:rPr lang="en-GB" sz="4400" dirty="0" smtClean="0"/>
              <a:t> what to do:</a:t>
            </a:r>
          </a:p>
          <a:p>
            <a:pPr lvl="1"/>
            <a:r>
              <a:rPr lang="en-GB" sz="4000" dirty="0" smtClean="0"/>
              <a:t> Looking at the previous slide, for each of the piece of information that the children need to hold in their memory, how would you approach the task to </a:t>
            </a:r>
            <a:r>
              <a:rPr lang="en-GB" sz="4000" i="1" dirty="0" smtClean="0"/>
              <a:t>prevent</a:t>
            </a:r>
            <a:r>
              <a:rPr lang="en-GB" sz="4000" dirty="0" smtClean="0"/>
              <a:t> working memory overload?</a:t>
            </a:r>
            <a:endParaRPr lang="en-GB" sz="4000" dirty="0"/>
          </a:p>
        </p:txBody>
      </p:sp>
    </p:spTree>
    <p:extLst>
      <p:ext uri="{BB962C8B-B14F-4D97-AF65-F5344CB8AC3E}">
        <p14:creationId xmlns:p14="http://schemas.microsoft.com/office/powerpoint/2010/main" val="2750833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464354"/>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528" y="458111"/>
            <a:ext cx="1351037" cy="681523"/>
          </a:xfrm>
          <a:prstGeom prst="rect">
            <a:avLst/>
          </a:prstGeom>
        </p:spPr>
      </p:pic>
      <p:sp>
        <p:nvSpPr>
          <p:cNvPr id="2" name="Title 1"/>
          <p:cNvSpPr>
            <a:spLocks noGrp="1"/>
          </p:cNvSpPr>
          <p:nvPr>
            <p:ph type="title"/>
          </p:nvPr>
        </p:nvSpPr>
        <p:spPr>
          <a:xfrm>
            <a:off x="475456" y="980728"/>
            <a:ext cx="8229600" cy="1143000"/>
          </a:xfrm>
        </p:spPr>
        <p:txBody>
          <a:bodyPr>
            <a:normAutofit/>
          </a:bodyPr>
          <a:lstStyle/>
          <a:p>
            <a:r>
              <a:rPr lang="en-GB" sz="4800" b="1" dirty="0" smtClean="0"/>
              <a:t>Working with working memory</a:t>
            </a:r>
            <a:endParaRPr lang="en-GB" sz="4800" b="1" dirty="0"/>
          </a:p>
        </p:txBody>
      </p:sp>
      <p:sp>
        <p:nvSpPr>
          <p:cNvPr id="3" name="Content Placeholder 2"/>
          <p:cNvSpPr>
            <a:spLocks noGrp="1"/>
          </p:cNvSpPr>
          <p:nvPr>
            <p:ph idx="1"/>
          </p:nvPr>
        </p:nvSpPr>
        <p:spPr>
          <a:xfrm>
            <a:off x="233772" y="1988840"/>
            <a:ext cx="8712968" cy="4525963"/>
          </a:xfrm>
        </p:spPr>
        <p:txBody>
          <a:bodyPr/>
          <a:lstStyle/>
          <a:p>
            <a:pPr>
              <a:buFont typeface="Wingdings" panose="05000000000000000000" pitchFamily="2" charset="2"/>
              <a:buChar char="§"/>
            </a:pPr>
            <a:r>
              <a:rPr lang="en-GB" dirty="0" smtClean="0"/>
              <a:t>We can’t make children’s WM bigger quickly</a:t>
            </a:r>
          </a:p>
          <a:p>
            <a:pPr>
              <a:buFont typeface="Wingdings" panose="05000000000000000000" pitchFamily="2" charset="2"/>
              <a:buChar char="§"/>
            </a:pPr>
            <a:r>
              <a:rPr lang="en-GB" dirty="0" smtClean="0"/>
              <a:t>But we can:</a:t>
            </a:r>
          </a:p>
          <a:p>
            <a:pPr lvl="1"/>
            <a:r>
              <a:rPr lang="en-GB" dirty="0" smtClean="0"/>
              <a:t>Make the information </a:t>
            </a:r>
            <a:r>
              <a:rPr lang="en-GB" b="1" dirty="0" smtClean="0"/>
              <a:t>stickier</a:t>
            </a:r>
          </a:p>
          <a:p>
            <a:pPr lvl="2"/>
            <a:r>
              <a:rPr lang="en-GB" dirty="0" smtClean="0"/>
              <a:t>Meaningful</a:t>
            </a:r>
          </a:p>
          <a:p>
            <a:pPr lvl="2"/>
            <a:r>
              <a:rPr lang="en-GB" dirty="0" smtClean="0"/>
              <a:t>Small chunks</a:t>
            </a:r>
          </a:p>
          <a:p>
            <a:pPr lvl="2"/>
            <a:r>
              <a:rPr lang="en-GB" dirty="0" smtClean="0"/>
              <a:t>rehearsal</a:t>
            </a:r>
          </a:p>
          <a:p>
            <a:pPr lvl="1"/>
            <a:r>
              <a:rPr lang="en-GB" dirty="0" smtClean="0"/>
              <a:t>Reduce the amount of information a child has to think about at once</a:t>
            </a:r>
          </a:p>
          <a:p>
            <a:pPr lvl="1"/>
            <a:r>
              <a:rPr lang="en-GB" dirty="0" smtClean="0"/>
              <a:t>Simplify the task</a:t>
            </a:r>
            <a:endParaRPr lang="en-GB" dirty="0"/>
          </a:p>
        </p:txBody>
      </p:sp>
    </p:spTree>
    <p:extLst>
      <p:ext uri="{BB962C8B-B14F-4D97-AF65-F5344CB8AC3E}">
        <p14:creationId xmlns:p14="http://schemas.microsoft.com/office/powerpoint/2010/main" val="30739092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433"/>
            <a:ext cx="9144000" cy="6845133"/>
          </a:xfrm>
          <a:prstGeom prst="rect">
            <a:avLst/>
          </a:prstGeom>
        </p:spPr>
      </p:pic>
    </p:spTree>
    <p:extLst>
      <p:ext uri="{BB962C8B-B14F-4D97-AF65-F5344CB8AC3E}">
        <p14:creationId xmlns:p14="http://schemas.microsoft.com/office/powerpoint/2010/main" val="28921378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29716"/>
            <a:ext cx="9144000" cy="6850506"/>
          </a:xfrm>
          <a:prstGeom prst="rect">
            <a:avLst/>
          </a:prstGeom>
        </p:spPr>
      </p:pic>
    </p:spTree>
    <p:extLst>
      <p:ext uri="{BB962C8B-B14F-4D97-AF65-F5344CB8AC3E}">
        <p14:creationId xmlns:p14="http://schemas.microsoft.com/office/powerpoint/2010/main" val="15693267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630"/>
            <a:ext cx="9144000" cy="6846740"/>
          </a:xfrm>
          <a:prstGeom prst="rect">
            <a:avLst/>
          </a:prstGeom>
        </p:spPr>
      </p:pic>
    </p:spTree>
    <p:extLst>
      <p:ext uri="{BB962C8B-B14F-4D97-AF65-F5344CB8AC3E}">
        <p14:creationId xmlns:p14="http://schemas.microsoft.com/office/powerpoint/2010/main" val="30451018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4319"/>
            <a:ext cx="9144000" cy="6809362"/>
          </a:xfrm>
          <a:prstGeom prst="rect">
            <a:avLst/>
          </a:prstGeom>
        </p:spPr>
      </p:pic>
    </p:spTree>
    <p:extLst>
      <p:ext uri="{BB962C8B-B14F-4D97-AF65-F5344CB8AC3E}">
        <p14:creationId xmlns:p14="http://schemas.microsoft.com/office/powerpoint/2010/main" val="25504798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p:txBody>
          <a:bodyPr>
            <a:normAutofit/>
          </a:bodyPr>
          <a:lstStyle/>
          <a:p>
            <a:r>
              <a:rPr lang="en-GB" sz="4800" b="1" dirty="0" smtClean="0"/>
              <a:t>Repeat after me…</a:t>
            </a:r>
            <a:endParaRPr lang="en-GB" sz="4800" b="1"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GB" sz="3600" dirty="0" smtClean="0"/>
              <a:t>The next few slides contain some examples of working memory tasks</a:t>
            </a:r>
          </a:p>
          <a:p>
            <a:pPr>
              <a:buFont typeface="Wingdings" panose="05000000000000000000" pitchFamily="2" charset="2"/>
              <a:buChar char="§"/>
            </a:pPr>
            <a:r>
              <a:rPr lang="en-GB" sz="3600" dirty="0" smtClean="0"/>
              <a:t>Look at each slide for 5 seconds (no cheating!)</a:t>
            </a:r>
          </a:p>
          <a:p>
            <a:pPr marL="457200" lvl="1" indent="0">
              <a:buNone/>
            </a:pPr>
            <a:r>
              <a:rPr lang="en-GB" sz="3200" dirty="0" smtClean="0"/>
              <a:t>- See how much of it you can repeat</a:t>
            </a:r>
            <a:endParaRPr lang="en-GB" sz="3200" dirty="0"/>
          </a:p>
        </p:txBody>
      </p:sp>
    </p:spTree>
    <p:extLst>
      <p:ext uri="{BB962C8B-B14F-4D97-AF65-F5344CB8AC3E}">
        <p14:creationId xmlns:p14="http://schemas.microsoft.com/office/powerpoint/2010/main" val="41807276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156505" cy="6848646"/>
          </a:xfrm>
          <a:prstGeom prst="rect">
            <a:avLst/>
          </a:prstGeom>
        </p:spPr>
      </p:pic>
    </p:spTree>
    <p:extLst>
      <p:ext uri="{BB962C8B-B14F-4D97-AF65-F5344CB8AC3E}">
        <p14:creationId xmlns:p14="http://schemas.microsoft.com/office/powerpoint/2010/main" val="13084814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641"/>
            <a:ext cx="9144000" cy="6838718"/>
          </a:xfrm>
          <a:prstGeom prst="rect">
            <a:avLst/>
          </a:prstGeom>
        </p:spPr>
      </p:pic>
    </p:spTree>
    <p:extLst>
      <p:ext uri="{BB962C8B-B14F-4D97-AF65-F5344CB8AC3E}">
        <p14:creationId xmlns:p14="http://schemas.microsoft.com/office/powerpoint/2010/main" val="8611425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p:txBody>
          <a:bodyPr>
            <a:normAutofit/>
          </a:bodyPr>
          <a:lstStyle/>
          <a:p>
            <a:r>
              <a:rPr lang="en-GB" sz="4800" b="1" dirty="0" smtClean="0"/>
              <a:t>Reflective teaching</a:t>
            </a:r>
            <a:endParaRPr lang="en-GB" sz="4800" b="1" dirty="0"/>
          </a:p>
        </p:txBody>
      </p:sp>
      <p:sp>
        <p:nvSpPr>
          <p:cNvPr id="3" name="Content Placeholder 2"/>
          <p:cNvSpPr>
            <a:spLocks noGrp="1"/>
          </p:cNvSpPr>
          <p:nvPr>
            <p:ph idx="1"/>
          </p:nvPr>
        </p:nvSpPr>
        <p:spPr>
          <a:xfrm>
            <a:off x="457200" y="1268760"/>
            <a:ext cx="8229600" cy="4525963"/>
          </a:xfrm>
        </p:spPr>
        <p:txBody>
          <a:bodyPr>
            <a:noAutofit/>
          </a:bodyPr>
          <a:lstStyle/>
          <a:p>
            <a:pPr>
              <a:buFont typeface="Wingdings" panose="05000000000000000000" pitchFamily="2" charset="2"/>
              <a:buChar char="§"/>
            </a:pPr>
            <a:r>
              <a:rPr lang="en-GB" sz="3600" dirty="0" smtClean="0"/>
              <a:t>Between now and Part 2, observe and reflect:</a:t>
            </a:r>
          </a:p>
          <a:p>
            <a:pPr lvl="1"/>
            <a:r>
              <a:rPr lang="en-GB" sz="3200" dirty="0" smtClean="0"/>
              <a:t>What signs do you see of children getting overwhelmed by information processing demands?</a:t>
            </a:r>
          </a:p>
          <a:p>
            <a:pPr lvl="1"/>
            <a:r>
              <a:rPr lang="en-GB" sz="3200" dirty="0" smtClean="0"/>
              <a:t>What small adaptations can you try for tasks?</a:t>
            </a:r>
          </a:p>
          <a:p>
            <a:pPr lvl="1"/>
            <a:r>
              <a:rPr lang="en-GB" sz="3200" dirty="0" smtClean="0"/>
              <a:t>How would you know if those helped?</a:t>
            </a:r>
          </a:p>
          <a:p>
            <a:pPr lvl="1"/>
            <a:r>
              <a:rPr lang="en-GB" sz="3200" dirty="0" smtClean="0"/>
              <a:t>Did they? What next?</a:t>
            </a:r>
            <a:endParaRPr lang="en-GB" sz="3200" dirty="0"/>
          </a:p>
        </p:txBody>
      </p:sp>
    </p:spTree>
    <p:extLst>
      <p:ext uri="{BB962C8B-B14F-4D97-AF65-F5344CB8AC3E}">
        <p14:creationId xmlns:p14="http://schemas.microsoft.com/office/powerpoint/2010/main" val="108882150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3" name="TextBox 42"/>
          <p:cNvSpPr txBox="1"/>
          <p:nvPr/>
        </p:nvSpPr>
        <p:spPr>
          <a:xfrm>
            <a:off x="273050" y="487146"/>
            <a:ext cx="8506086" cy="4216539"/>
          </a:xfrm>
          <a:prstGeom prst="rect">
            <a:avLst/>
          </a:prstGeom>
          <a:noFill/>
        </p:spPr>
        <p:txBody>
          <a:bodyPr wrap="square" rtlCol="0">
            <a:spAutoFit/>
          </a:bodyPr>
          <a:lstStyle/>
          <a:p>
            <a:r>
              <a:rPr lang="en-GB" sz="2800" b="1" dirty="0" smtClean="0">
                <a:solidFill>
                  <a:srgbClr val="000000"/>
                </a:solidFill>
                <a:latin typeface="Arial" panose="020B0604020202020204" pitchFamily="34" charset="0"/>
                <a:cs typeface="Arial" panose="020B0604020202020204" pitchFamily="34" charset="0"/>
              </a:rPr>
              <a:t>Next steps:</a:t>
            </a:r>
          </a:p>
          <a:p>
            <a:endParaRPr lang="en-GB" sz="2400" dirty="0">
              <a:solidFill>
                <a:srgbClr val="000000"/>
              </a:solidFill>
              <a:latin typeface="Arial" panose="020B0604020202020204" pitchFamily="34" charset="0"/>
              <a:cs typeface="Arial" panose="020B0604020202020204" pitchFamily="34" charset="0"/>
            </a:endParaRPr>
          </a:p>
          <a:p>
            <a:r>
              <a:rPr lang="en-GB" sz="2400" b="1" dirty="0" smtClean="0">
                <a:solidFill>
                  <a:srgbClr val="000000"/>
                </a:solidFill>
                <a:latin typeface="Arial" panose="020B0604020202020204" pitchFamily="34" charset="0"/>
                <a:cs typeface="Arial" panose="020B0604020202020204" pitchFamily="34" charset="0"/>
              </a:rPr>
              <a:t>Reflect:</a:t>
            </a:r>
            <a:endParaRPr lang="en-GB" sz="2400" b="1"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a:solidFill>
                  <a:srgbClr val="000000"/>
                </a:solidFill>
                <a:latin typeface="Arial" panose="020B0604020202020204" pitchFamily="34" charset="0"/>
                <a:cs typeface="Arial" panose="020B0604020202020204" pitchFamily="34" charset="0"/>
              </a:rPr>
              <a:t>How will you use today’s learning </a:t>
            </a:r>
            <a:r>
              <a:rPr lang="en-GB" sz="2400" dirty="0" smtClean="0">
                <a:solidFill>
                  <a:srgbClr val="000000"/>
                </a:solidFill>
                <a:latin typeface="Arial" panose="020B0604020202020204" pitchFamily="34" charset="0"/>
                <a:cs typeface="Arial" panose="020B0604020202020204" pitchFamily="34" charset="0"/>
              </a:rPr>
              <a:t>on working memory to prevent working memory overload and develop a working memory friendly classroom?</a:t>
            </a:r>
          </a:p>
          <a:p>
            <a:pPr marL="342900" indent="-342900">
              <a:buFont typeface="Wingdings" panose="05000000000000000000" pitchFamily="2" charset="2"/>
              <a:buChar char="§"/>
            </a:pPr>
            <a:endParaRPr lang="en-GB" sz="2400" dirty="0">
              <a:solidFill>
                <a:srgbClr val="000000"/>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
            </a:pPr>
            <a:r>
              <a:rPr lang="en-GB" sz="2400" dirty="0" smtClean="0">
                <a:solidFill>
                  <a:srgbClr val="000000"/>
                </a:solidFill>
                <a:latin typeface="Arial" panose="020B0604020202020204" pitchFamily="34" charset="0"/>
                <a:cs typeface="Arial" panose="020B0604020202020204" pitchFamily="34" charset="0"/>
              </a:rPr>
              <a:t>How could you observe the impact of planning for working memory prevention and developing a working memory friendly classroom?</a:t>
            </a:r>
          </a:p>
          <a:p>
            <a:endParaRPr lang="en-GB" sz="2400" dirty="0">
              <a:solidFill>
                <a:srgbClr val="000000"/>
              </a:solidFill>
              <a:latin typeface="Arial" panose="020B0604020202020204" pitchFamily="34" charset="0"/>
              <a:cs typeface="Arial" panose="020B0604020202020204" pitchFamily="34" charset="0"/>
            </a:endParaRPr>
          </a:p>
        </p:txBody>
      </p:sp>
      <p:sp>
        <p:nvSpPr>
          <p:cNvPr id="2" name="AutoShape 2" descr="Image result for pre teaching vocabulary"/>
          <p:cNvSpPr>
            <a:spLocks noChangeAspect="1" noChangeArrowheads="1"/>
          </p:cNvSpPr>
          <p:nvPr/>
        </p:nvSpPr>
        <p:spPr bwMode="auto">
          <a:xfrm>
            <a:off x="12065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Tree>
    <p:extLst>
      <p:ext uri="{BB962C8B-B14F-4D97-AF65-F5344CB8AC3E}">
        <p14:creationId xmlns:p14="http://schemas.microsoft.com/office/powerpoint/2010/main" val="29048546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4" name="Title 3"/>
          <p:cNvSpPr>
            <a:spLocks noGrp="1"/>
          </p:cNvSpPr>
          <p:nvPr>
            <p:ph type="title"/>
          </p:nvPr>
        </p:nvSpPr>
        <p:spPr>
          <a:xfrm>
            <a:off x="475456" y="1208202"/>
            <a:ext cx="8229600" cy="1143000"/>
          </a:xfrm>
        </p:spPr>
        <p:txBody>
          <a:bodyPr/>
          <a:lstStyle/>
          <a:p>
            <a:r>
              <a:rPr lang="en-GB" dirty="0" smtClean="0"/>
              <a:t>Five seconds to learn this:</a:t>
            </a:r>
            <a:endParaRPr lang="en-GB" dirty="0"/>
          </a:p>
        </p:txBody>
      </p:sp>
      <p:sp>
        <p:nvSpPr>
          <p:cNvPr id="3" name="TextBox 2"/>
          <p:cNvSpPr txBox="1"/>
          <p:nvPr/>
        </p:nvSpPr>
        <p:spPr>
          <a:xfrm>
            <a:off x="539552" y="2369677"/>
            <a:ext cx="8352928" cy="1107996"/>
          </a:xfrm>
          <a:prstGeom prst="rect">
            <a:avLst/>
          </a:prstGeom>
          <a:noFill/>
        </p:spPr>
        <p:txBody>
          <a:bodyPr wrap="square" rtlCol="0">
            <a:spAutoFit/>
          </a:bodyPr>
          <a:lstStyle/>
          <a:p>
            <a:r>
              <a:rPr lang="en-GB" sz="6600" b="1" dirty="0">
                <a:solidFill>
                  <a:srgbClr val="FF0000"/>
                </a:solidFill>
              </a:rPr>
              <a:t>r</a:t>
            </a:r>
            <a:r>
              <a:rPr lang="en-GB" sz="6600" b="1" dirty="0" smtClean="0">
                <a:solidFill>
                  <a:srgbClr val="FF0000"/>
                </a:solidFill>
              </a:rPr>
              <a:t> m w e g k m </a:t>
            </a:r>
            <a:r>
              <a:rPr lang="en-GB" sz="6600" b="1" dirty="0" err="1" smtClean="0">
                <a:solidFill>
                  <a:srgbClr val="FF0000"/>
                </a:solidFill>
              </a:rPr>
              <a:t>i</a:t>
            </a:r>
            <a:r>
              <a:rPr lang="en-GB" sz="6600" b="1" dirty="0" smtClean="0">
                <a:solidFill>
                  <a:srgbClr val="FF0000"/>
                </a:solidFill>
              </a:rPr>
              <a:t> o n r y o</a:t>
            </a:r>
            <a:endParaRPr lang="en-GB" sz="6600" b="1" dirty="0">
              <a:solidFill>
                <a:srgbClr val="FF0000"/>
              </a:solidFill>
            </a:endParaRPr>
          </a:p>
        </p:txBody>
      </p:sp>
    </p:spTree>
    <p:extLst>
      <p:ext uri="{BB962C8B-B14F-4D97-AF65-F5344CB8AC3E}">
        <p14:creationId xmlns:p14="http://schemas.microsoft.com/office/powerpoint/2010/main" val="13476550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a:xfrm>
            <a:off x="550413" y="2871192"/>
            <a:ext cx="8229600" cy="1143000"/>
          </a:xfrm>
        </p:spPr>
        <p:txBody>
          <a:bodyPr>
            <a:noAutofit/>
          </a:bodyPr>
          <a:lstStyle/>
          <a:p>
            <a:r>
              <a:rPr lang="en-GB" sz="8000" b="1" dirty="0" smtClean="0"/>
              <a:t>And repeat?</a:t>
            </a:r>
            <a:endParaRPr lang="en-GB" sz="8000" b="1" dirty="0"/>
          </a:p>
        </p:txBody>
      </p:sp>
    </p:spTree>
    <p:extLst>
      <p:ext uri="{BB962C8B-B14F-4D97-AF65-F5344CB8AC3E}">
        <p14:creationId xmlns:p14="http://schemas.microsoft.com/office/powerpoint/2010/main" val="34220069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a:xfrm>
            <a:off x="475456" y="1219475"/>
            <a:ext cx="8229600" cy="1143000"/>
          </a:xfrm>
        </p:spPr>
        <p:txBody>
          <a:bodyPr/>
          <a:lstStyle/>
          <a:p>
            <a:r>
              <a:rPr lang="en-GB" dirty="0" smtClean="0"/>
              <a:t>Five second to learn this…</a:t>
            </a:r>
            <a:endParaRPr lang="en-GB" dirty="0"/>
          </a:p>
        </p:txBody>
      </p:sp>
      <p:sp>
        <p:nvSpPr>
          <p:cNvPr id="3" name="TextBox 2"/>
          <p:cNvSpPr txBox="1"/>
          <p:nvPr/>
        </p:nvSpPr>
        <p:spPr>
          <a:xfrm>
            <a:off x="1394774" y="2636912"/>
            <a:ext cx="6390964" cy="1107996"/>
          </a:xfrm>
          <a:prstGeom prst="rect">
            <a:avLst/>
          </a:prstGeom>
          <a:noFill/>
        </p:spPr>
        <p:txBody>
          <a:bodyPr wrap="square" rtlCol="0">
            <a:spAutoFit/>
          </a:bodyPr>
          <a:lstStyle/>
          <a:p>
            <a:r>
              <a:rPr lang="en-GB" sz="6600" b="1" dirty="0">
                <a:solidFill>
                  <a:srgbClr val="FF0000"/>
                </a:solidFill>
              </a:rPr>
              <a:t>w</a:t>
            </a:r>
            <a:r>
              <a:rPr lang="en-GB" sz="6600" b="1" dirty="0" smtClean="0">
                <a:solidFill>
                  <a:srgbClr val="FF0000"/>
                </a:solidFill>
              </a:rPr>
              <a:t>orking memory</a:t>
            </a:r>
            <a:endParaRPr lang="en-GB" sz="6600" b="1" dirty="0">
              <a:solidFill>
                <a:srgbClr val="FF0000"/>
              </a:solidFill>
            </a:endParaRPr>
          </a:p>
        </p:txBody>
      </p:sp>
    </p:spTree>
    <p:extLst>
      <p:ext uri="{BB962C8B-B14F-4D97-AF65-F5344CB8AC3E}">
        <p14:creationId xmlns:p14="http://schemas.microsoft.com/office/powerpoint/2010/main" val="1824216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a:xfrm>
            <a:off x="550413" y="2871192"/>
            <a:ext cx="8229600" cy="1143000"/>
          </a:xfrm>
        </p:spPr>
        <p:txBody>
          <a:bodyPr>
            <a:noAutofit/>
          </a:bodyPr>
          <a:lstStyle/>
          <a:p>
            <a:r>
              <a:rPr lang="en-GB" sz="8000" b="1" dirty="0" smtClean="0"/>
              <a:t>And repeat?</a:t>
            </a:r>
            <a:endParaRPr lang="en-GB" sz="8000" b="1" dirty="0"/>
          </a:p>
        </p:txBody>
      </p:sp>
    </p:spTree>
    <p:extLst>
      <p:ext uri="{BB962C8B-B14F-4D97-AF65-F5344CB8AC3E}">
        <p14:creationId xmlns:p14="http://schemas.microsoft.com/office/powerpoint/2010/main" val="18189857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p:txBody>
          <a:bodyPr>
            <a:noAutofit/>
          </a:bodyPr>
          <a:lstStyle/>
          <a:p>
            <a:r>
              <a:rPr lang="en-GB" sz="8000" b="1" dirty="0" smtClean="0"/>
              <a:t>Reflection</a:t>
            </a:r>
            <a:endParaRPr lang="en-GB" sz="8000" b="1" dirty="0"/>
          </a:p>
        </p:txBody>
      </p:sp>
      <p:sp>
        <p:nvSpPr>
          <p:cNvPr id="3" name="Content Placeholder 2"/>
          <p:cNvSpPr>
            <a:spLocks noGrp="1"/>
          </p:cNvSpPr>
          <p:nvPr>
            <p:ph idx="1"/>
          </p:nvPr>
        </p:nvSpPr>
        <p:spPr>
          <a:xfrm>
            <a:off x="457200" y="1600201"/>
            <a:ext cx="8229600" cy="2260848"/>
          </a:xfrm>
        </p:spPr>
        <p:txBody>
          <a:bodyPr>
            <a:normAutofit/>
          </a:bodyPr>
          <a:lstStyle/>
          <a:p>
            <a:pPr marL="0" indent="0">
              <a:buNone/>
            </a:pPr>
            <a:r>
              <a:rPr lang="en-GB" sz="4400" dirty="0" smtClean="0"/>
              <a:t>Most people would say that the second example is easier to remember than the first example.</a:t>
            </a:r>
          </a:p>
        </p:txBody>
      </p:sp>
      <p:sp>
        <p:nvSpPr>
          <p:cNvPr id="7" name="TextBox 6"/>
          <p:cNvSpPr txBox="1"/>
          <p:nvPr/>
        </p:nvSpPr>
        <p:spPr>
          <a:xfrm>
            <a:off x="398456" y="3933056"/>
            <a:ext cx="8383600" cy="1446550"/>
          </a:xfrm>
          <a:prstGeom prst="rect">
            <a:avLst/>
          </a:prstGeom>
          <a:solidFill>
            <a:srgbClr val="FFFF99"/>
          </a:solidFill>
          <a:ln>
            <a:solidFill>
              <a:schemeClr val="tx1"/>
            </a:solidFill>
          </a:ln>
        </p:spPr>
        <p:txBody>
          <a:bodyPr wrap="square" rtlCol="0">
            <a:spAutoFit/>
          </a:bodyPr>
          <a:lstStyle/>
          <a:p>
            <a:r>
              <a:rPr lang="en-GB" sz="4400" dirty="0" smtClean="0"/>
              <a:t>Why is the second example easier to remember than the first?</a:t>
            </a:r>
            <a:endParaRPr lang="en-GB" sz="4400" dirty="0"/>
          </a:p>
        </p:txBody>
      </p:sp>
    </p:spTree>
    <p:extLst>
      <p:ext uri="{BB962C8B-B14F-4D97-AF65-F5344CB8AC3E}">
        <p14:creationId xmlns:p14="http://schemas.microsoft.com/office/powerpoint/2010/main" val="33847139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4016" y="144016"/>
            <a:ext cx="8892480" cy="6597352"/>
          </a:xfrm>
          <a:prstGeom prst="rect">
            <a:avLst/>
          </a:prstGeom>
          <a:solidFill>
            <a:srgbClr val="F6F9FC"/>
          </a:solidFill>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8956" y="5877272"/>
            <a:ext cx="1440180" cy="669036"/>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8099" y="404664"/>
            <a:ext cx="1351037" cy="681523"/>
          </a:xfrm>
          <a:prstGeom prst="rect">
            <a:avLst/>
          </a:prstGeom>
        </p:spPr>
      </p:pic>
      <p:sp>
        <p:nvSpPr>
          <p:cNvPr id="2" name="Title 1"/>
          <p:cNvSpPr>
            <a:spLocks noGrp="1"/>
          </p:cNvSpPr>
          <p:nvPr>
            <p:ph type="title"/>
          </p:nvPr>
        </p:nvSpPr>
        <p:spPr>
          <a:xfrm>
            <a:off x="475456" y="1086187"/>
            <a:ext cx="8229600" cy="1143000"/>
          </a:xfrm>
        </p:spPr>
        <p:txBody>
          <a:bodyPr/>
          <a:lstStyle/>
          <a:p>
            <a:r>
              <a:rPr lang="en-GB" b="1" dirty="0" smtClean="0"/>
              <a:t>Information is more “sticky” if:</a:t>
            </a:r>
            <a:endParaRPr lang="en-GB" b="1" dirty="0"/>
          </a:p>
        </p:txBody>
      </p:sp>
      <p:sp>
        <p:nvSpPr>
          <p:cNvPr id="3" name="Content Placeholder 2"/>
          <p:cNvSpPr>
            <a:spLocks noGrp="1"/>
          </p:cNvSpPr>
          <p:nvPr>
            <p:ph idx="1"/>
          </p:nvPr>
        </p:nvSpPr>
        <p:spPr>
          <a:xfrm>
            <a:off x="475456" y="2215405"/>
            <a:ext cx="8229600" cy="3373835"/>
          </a:xfrm>
        </p:spPr>
        <p:txBody>
          <a:bodyPr>
            <a:normAutofit fontScale="92500" lnSpcReduction="20000"/>
          </a:bodyPr>
          <a:lstStyle/>
          <a:p>
            <a:pPr>
              <a:buFont typeface="Wingdings" panose="05000000000000000000" pitchFamily="2" charset="2"/>
              <a:buChar char="§"/>
            </a:pPr>
            <a:r>
              <a:rPr lang="en-GB" sz="4800" dirty="0" smtClean="0"/>
              <a:t>It is meaningful</a:t>
            </a:r>
          </a:p>
          <a:p>
            <a:pPr marL="457200" lvl="1" indent="0">
              <a:buNone/>
            </a:pPr>
            <a:r>
              <a:rPr lang="en-GB" sz="4300" dirty="0" smtClean="0"/>
              <a:t>- We have knowledge already that it can stick to</a:t>
            </a:r>
          </a:p>
          <a:p>
            <a:pPr>
              <a:buFont typeface="Wingdings" panose="05000000000000000000" pitchFamily="2" charset="2"/>
              <a:buChar char="§"/>
            </a:pPr>
            <a:r>
              <a:rPr lang="en-GB" sz="4800" dirty="0" smtClean="0"/>
              <a:t>It comes in small “chunks”</a:t>
            </a:r>
          </a:p>
          <a:p>
            <a:pPr>
              <a:buFont typeface="Wingdings" panose="05000000000000000000" pitchFamily="2" charset="2"/>
              <a:buChar char="§"/>
            </a:pPr>
            <a:r>
              <a:rPr lang="en-GB" sz="4800" dirty="0" smtClean="0"/>
              <a:t>We have enough time to take it in</a:t>
            </a:r>
          </a:p>
          <a:p>
            <a:endParaRPr lang="en-GB" dirty="0"/>
          </a:p>
        </p:txBody>
      </p:sp>
    </p:spTree>
    <p:extLst>
      <p:ext uri="{BB962C8B-B14F-4D97-AF65-F5344CB8AC3E}">
        <p14:creationId xmlns:p14="http://schemas.microsoft.com/office/powerpoint/2010/main" val="300394877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1665</TotalTime>
  <Words>3528</Words>
  <Application>Microsoft Office PowerPoint</Application>
  <PresentationFormat>On-screen Show (4:3)</PresentationFormat>
  <Paragraphs>406</Paragraphs>
  <Slides>33</Slides>
  <Notes>33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Raising Attainment through developing a whole-school approach to the creation of a working memory friendly classroom  Part 1     </vt:lpstr>
      <vt:lpstr>What is working memory?</vt:lpstr>
      <vt:lpstr>Repeat after me…</vt:lpstr>
      <vt:lpstr>Five seconds to learn this:</vt:lpstr>
      <vt:lpstr>And repeat?</vt:lpstr>
      <vt:lpstr>Five second to learn this…</vt:lpstr>
      <vt:lpstr>And repeat?</vt:lpstr>
      <vt:lpstr>Reflection</vt:lpstr>
      <vt:lpstr>Information is more “sticky” if:</vt:lpstr>
      <vt:lpstr>What do you see?...</vt:lpstr>
      <vt:lpstr>Have a look at this…</vt:lpstr>
      <vt:lpstr>How much can you remember?</vt:lpstr>
      <vt:lpstr>Working memory</vt:lpstr>
      <vt:lpstr>Two channels</vt:lpstr>
      <vt:lpstr>But what colour of shirt was the person wearing in the centre of the picture?</vt:lpstr>
      <vt:lpstr>What colour shirts ?</vt:lpstr>
      <vt:lpstr>Thinking space as well</vt:lpstr>
      <vt:lpstr>Working memory</vt:lpstr>
      <vt:lpstr>Children’s Working Memory</vt:lpstr>
      <vt:lpstr>We knew this already?</vt:lpstr>
      <vt:lpstr>Let’s put that together</vt:lpstr>
      <vt:lpstr>So what?</vt:lpstr>
      <vt:lpstr>Linking WM and learning</vt:lpstr>
      <vt:lpstr>What can we do about it?</vt:lpstr>
      <vt:lpstr>Working with working memory</vt:lpstr>
      <vt:lpstr>PowerPoint Presentation</vt:lpstr>
      <vt:lpstr>PowerPoint Presentation</vt:lpstr>
      <vt:lpstr>PowerPoint Presentation</vt:lpstr>
      <vt:lpstr>PowerPoint Presentation</vt:lpstr>
      <vt:lpstr>PowerPoint Presentation</vt:lpstr>
      <vt:lpstr>PowerPoint Presentation</vt:lpstr>
      <vt:lpstr>Reflective teaching</vt:lpstr>
      <vt:lpstr>PowerPoint Presentation</vt:lpstr>
    </vt:vector>
  </TitlesOfParts>
  <Company>Highland Council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 Mctaggart</dc:creator>
  <cp:lastModifiedBy>CookJ</cp:lastModifiedBy>
  <cp:revision>124</cp:revision>
  <cp:lastPrinted>2015-05-20T10:24:48Z</cp:lastPrinted>
  <dcterms:created xsi:type="dcterms:W3CDTF">2015-03-26T08:32:38Z</dcterms:created>
  <dcterms:modified xsi:type="dcterms:W3CDTF">2019-07-29T13:04:16Z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_AdHocReviewCycleID">
    <vt:i4>1040585805</vt:i4>
  </property>
  <property fmtid="{D5CDD505-2E9C-101B-9397-08002B2CF9AE}" pid="4" name="_EmailSubject">
    <vt:lpwstr>never yet missed a deadline</vt:lpwstr>
  </property>
  <property fmtid="{D5CDD505-2E9C-101B-9397-08002B2CF9AE}" pid="5" name="_AuthorEmail">
    <vt:lpwstr>James.Mctaggart@highland.gov.uk</vt:lpwstr>
  </property>
  <property fmtid="{D5CDD505-2E9C-101B-9397-08002B2CF9AE}" pid="6" name="_AuthorEmailDisplayName">
    <vt:lpwstr>James Mctaggart</vt:lpwstr>
  </property>
</Properties>
</file>